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4" r:id="rId2"/>
    <p:sldId id="271" r:id="rId3"/>
    <p:sldId id="278" r:id="rId4"/>
    <p:sldId id="306" r:id="rId5"/>
    <p:sldId id="281" r:id="rId6"/>
    <p:sldId id="279" r:id="rId7"/>
    <p:sldId id="280" r:id="rId8"/>
    <p:sldId id="283" r:id="rId9"/>
    <p:sldId id="284" r:id="rId10"/>
    <p:sldId id="285" r:id="rId11"/>
    <p:sldId id="287" r:id="rId12"/>
    <p:sldId id="292" r:id="rId13"/>
    <p:sldId id="301" r:id="rId14"/>
    <p:sldId id="302" r:id="rId15"/>
    <p:sldId id="303" r:id="rId16"/>
    <p:sldId id="289" r:id="rId17"/>
    <p:sldId id="304" r:id="rId18"/>
    <p:sldId id="297" r:id="rId19"/>
    <p:sldId id="286" r:id="rId20"/>
    <p:sldId id="288" r:id="rId21"/>
    <p:sldId id="290" r:id="rId22"/>
    <p:sldId id="291" r:id="rId23"/>
    <p:sldId id="295" r:id="rId24"/>
    <p:sldId id="305" r:id="rId25"/>
    <p:sldId id="272" r:id="rId26"/>
    <p:sldId id="273" r:id="rId27"/>
    <p:sldId id="296" r:id="rId28"/>
    <p:sldId id="282" r:id="rId29"/>
    <p:sldId id="270" r:id="rId3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A01E"/>
    <a:srgbClr val="A01E28"/>
    <a:srgbClr val="A00078"/>
    <a:srgbClr val="FFFF99"/>
    <a:srgbClr val="FA8214"/>
    <a:srgbClr val="82BE3C"/>
    <a:srgbClr val="FF29F5"/>
    <a:srgbClr val="50AAE6"/>
    <a:srgbClr val="5A6EB4"/>
    <a:srgbClr val="A08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23" autoAdjust="0"/>
    <p:restoredTop sz="91212" autoAdjust="0"/>
  </p:normalViewPr>
  <p:slideViewPr>
    <p:cSldViewPr>
      <p:cViewPr>
        <p:scale>
          <a:sx n="150" d="100"/>
          <a:sy n="150" d="100"/>
        </p:scale>
        <p:origin x="216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310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800"/>
              <a:t>KIT – University of the State of Baden-Wuerttemberg and </a:t>
            </a:r>
            <a:br>
              <a:rPr lang="en-US" altLang="de-DE" sz="800"/>
            </a:br>
            <a:r>
              <a:rPr lang="en-US" altLang="de-DE" sz="800"/>
              <a:t>National Laboratory of the Helmholtz Association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88913"/>
            <a:ext cx="10080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579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e-DE" altLang="de-DE"/>
              <a:t>Prof. Dr. Max Mustermann | </a:t>
            </a:r>
            <a:br>
              <a:rPr lang="de-DE" altLang="de-DE"/>
            </a:br>
            <a:r>
              <a:rPr lang="de-DE" altLang="de-DE"/>
              <a:t>Name of Faculty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970BCF3-701C-4E03-9023-30B55021831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3236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richard.leys@kit.edu" TargetMode="External"/><Relationship Id="rId5" Type="http://schemas.openxmlformats.org/officeDocument/2006/relationships/hyperlink" Target="mailto:ivan.peric@kit.edu" TargetMode="External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9" descr="II_rahmen_neu_tite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800" dirty="0"/>
              <a:t>KIT – University of the State of Baden-Wuerttemberg and </a:t>
            </a:r>
            <a:br>
              <a:rPr lang="en-US" altLang="de-DE" sz="800" dirty="0"/>
            </a:br>
            <a:r>
              <a:rPr lang="en-US" altLang="de-DE" sz="800" dirty="0"/>
              <a:t>National Research Center of the Helmholtz Association</a:t>
            </a:r>
            <a:r>
              <a:rPr lang="de-DE" altLang="de-DE" sz="800" dirty="0"/>
              <a:t> </a:t>
            </a:r>
            <a:endParaRPr lang="en-US" altLang="de-DE" sz="800" dirty="0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de-DE" sz="1000" dirty="0" err="1">
                <a:solidFill>
                  <a:schemeClr val="bg1"/>
                </a:solidFill>
              </a:rPr>
              <a:t>Asic</a:t>
            </a:r>
            <a:r>
              <a:rPr lang="fr-FR" altLang="de-DE" sz="1000" dirty="0">
                <a:solidFill>
                  <a:schemeClr val="bg1"/>
                </a:solidFill>
              </a:rPr>
              <a:t> and Detector</a:t>
            </a:r>
            <a:r>
              <a:rPr lang="fr-FR" altLang="de-DE" sz="1000" baseline="0" dirty="0">
                <a:solidFill>
                  <a:schemeClr val="bg1"/>
                </a:solidFill>
              </a:rPr>
              <a:t> </a:t>
            </a:r>
            <a:r>
              <a:rPr lang="fr-FR" altLang="de-DE" sz="1000" baseline="0" dirty="0" err="1">
                <a:solidFill>
                  <a:schemeClr val="bg1"/>
                </a:solidFill>
              </a:rPr>
              <a:t>Lab</a:t>
            </a:r>
            <a:r>
              <a:rPr lang="fr-FR" altLang="de-DE" sz="1000" baseline="0" dirty="0">
                <a:solidFill>
                  <a:schemeClr val="bg1"/>
                </a:solidFill>
              </a:rPr>
              <a:t> - </a:t>
            </a:r>
            <a:r>
              <a:rPr lang="fr-FR" altLang="de-DE" sz="1000" dirty="0">
                <a:solidFill>
                  <a:schemeClr val="bg1"/>
                </a:solidFill>
              </a:rPr>
              <a:t>IPE</a:t>
            </a:r>
            <a:endParaRPr lang="de-DE" altLang="de-DE" sz="1000" dirty="0">
              <a:solidFill>
                <a:schemeClr val="bg1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  <a:latin typeface="Arial" charset="0"/>
              </a:rPr>
              <a:t>www.kit.edu</a:t>
            </a:r>
          </a:p>
        </p:txBody>
      </p:sp>
      <p:pic>
        <p:nvPicPr>
          <p:cNvPr id="26640" name="Picture 13" descr="KIT-Logo-rgb_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00" y="6354000"/>
            <a:ext cx="504000" cy="504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203848" y="4077072"/>
            <a:ext cx="3888432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95288" y="4077072"/>
            <a:ext cx="6923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err="1"/>
              <a:t>Prof.</a:t>
            </a:r>
            <a:r>
              <a:rPr lang="en-GB" baseline="0" dirty="0"/>
              <a:t> Ivan </a:t>
            </a:r>
            <a:r>
              <a:rPr lang="en-GB" baseline="0" dirty="0" err="1"/>
              <a:t>Peric</a:t>
            </a:r>
            <a:r>
              <a:rPr lang="en-GB" baseline="0" dirty="0"/>
              <a:t> </a:t>
            </a:r>
            <a:r>
              <a:rPr lang="en-GB" baseline="0" dirty="0">
                <a:hlinkClick r:id="rId5"/>
              </a:rPr>
              <a:t>ivan.peric@kit.edu</a:t>
            </a:r>
            <a:endParaRPr lang="en-GB" baseline="0" dirty="0"/>
          </a:p>
          <a:p>
            <a:pPr algn="l"/>
            <a:r>
              <a:rPr lang="en-GB" dirty="0"/>
              <a:t>Richard</a:t>
            </a:r>
            <a:r>
              <a:rPr lang="en-GB" baseline="0" dirty="0"/>
              <a:t> Leys </a:t>
            </a:r>
            <a:r>
              <a:rPr lang="en-GB" baseline="0" dirty="0">
                <a:hlinkClick r:id="rId6"/>
              </a:rPr>
              <a:t>richard.leys@kit.edu</a:t>
            </a:r>
            <a:r>
              <a:rPr lang="en-GB" baseline="0" dirty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41168"/>
            <a:ext cx="1584176" cy="722008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Max Mustermann - Title</a:t>
            </a:r>
          </a:p>
        </p:txBody>
      </p:sp>
    </p:spTree>
    <p:extLst>
      <p:ext uri="{BB962C8B-B14F-4D97-AF65-F5344CB8AC3E}">
        <p14:creationId xmlns:p14="http://schemas.microsoft.com/office/powerpoint/2010/main" val="412390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Max Mustermann - Title</a:t>
            </a:r>
          </a:p>
        </p:txBody>
      </p:sp>
    </p:spTree>
    <p:extLst>
      <p:ext uri="{BB962C8B-B14F-4D97-AF65-F5344CB8AC3E}">
        <p14:creationId xmlns:p14="http://schemas.microsoft.com/office/powerpoint/2010/main" val="148359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403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52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32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5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46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93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Max Mustermann - Title</a:t>
            </a:r>
          </a:p>
        </p:txBody>
      </p:sp>
    </p:spTree>
    <p:extLst>
      <p:ext uri="{BB962C8B-B14F-4D97-AF65-F5344CB8AC3E}">
        <p14:creationId xmlns:p14="http://schemas.microsoft.com/office/powerpoint/2010/main" val="197793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Max Mustermann - Title</a:t>
            </a:r>
          </a:p>
        </p:txBody>
      </p:sp>
    </p:spTree>
    <p:extLst>
      <p:ext uri="{BB962C8B-B14F-4D97-AF65-F5344CB8AC3E}">
        <p14:creationId xmlns:p14="http://schemas.microsoft.com/office/powerpoint/2010/main" val="336967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add text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900" dirty="0" err="1"/>
              <a:t>Asic</a:t>
            </a:r>
            <a:r>
              <a:rPr lang="en-US" altLang="de-DE" sz="900" baseline="0" dirty="0"/>
              <a:t> and Detector Lab - IPE</a:t>
            </a:r>
            <a:endParaRPr lang="en-US" altLang="de-DE" sz="900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A2177219-4D79-4D82-A800-567BDD8316C6}" type="slidenum">
              <a:rPr lang="de-DE" sz="900" b="1">
                <a:latin typeface="Arial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DE" sz="900" b="1">
              <a:latin typeface="Arial" charset="0"/>
            </a:endParaRP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FA390034-B22F-454C-98D5-B3B46940354E}" type="datetime1">
              <a:rPr lang="de-DE" altLang="de-DE" sz="900"/>
              <a:pPr/>
              <a:t>03.05.2016</a:t>
            </a:fld>
            <a:endParaRPr lang="de-DE" altLang="de-DE" sz="900"/>
          </a:p>
        </p:txBody>
      </p:sp>
      <p:pic>
        <p:nvPicPr>
          <p:cNvPr id="1037" name="Picture 9" descr="KITlogo_4c_frutig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2371453" y="6445251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de-DE" sz="900" dirty="0"/>
              <a:t>Prof. Ivan </a:t>
            </a:r>
            <a:r>
              <a:rPr lang="en-US" altLang="de-DE" sz="900" dirty="0" err="1"/>
              <a:t>Peric</a:t>
            </a:r>
            <a:r>
              <a:rPr lang="en-US" altLang="de-DE" sz="900" dirty="0"/>
              <a:t> – Design </a:t>
            </a:r>
            <a:r>
              <a:rPr lang="en-US" altLang="de-DE" sz="900" dirty="0" err="1"/>
              <a:t>Digitaler</a:t>
            </a:r>
            <a:r>
              <a:rPr lang="en-US" altLang="de-DE" sz="900" dirty="0"/>
              <a:t> </a:t>
            </a:r>
            <a:r>
              <a:rPr lang="en-US" altLang="de-DE" sz="900" dirty="0" err="1"/>
              <a:t>Schaltkreise</a:t>
            </a:r>
            <a:endParaRPr lang="en-US" altLang="de-DE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95288" y="1412875"/>
            <a:ext cx="83899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de-DE" sz="2600" dirty="0"/>
              <a:t>Design </a:t>
            </a:r>
            <a:r>
              <a:rPr lang="en-US" altLang="de-DE" sz="2600" dirty="0" err="1"/>
              <a:t>Digitaler</a:t>
            </a:r>
            <a:r>
              <a:rPr lang="en-US" altLang="de-DE" sz="2600" dirty="0"/>
              <a:t> </a:t>
            </a:r>
            <a:r>
              <a:rPr lang="en-US" altLang="de-DE" sz="2600" dirty="0" err="1"/>
              <a:t>Schaltkreise</a:t>
            </a:r>
            <a:br>
              <a:rPr lang="en-US" altLang="de-DE" sz="2600" dirty="0"/>
            </a:br>
            <a:endParaRPr lang="en-US" altLang="de-DE" sz="2200" dirty="0"/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96875" y="2349500"/>
            <a:ext cx="83708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de-DE" sz="1600" b="1" dirty="0">
                <a:solidFill>
                  <a:srgbClr val="000000"/>
                </a:solidFill>
              </a:rPr>
              <a:t>Semicustom Design Flow introduction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Flow Overview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89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Simplified Overview</a:t>
            </a:r>
          </a:p>
        </p:txBody>
      </p:sp>
      <p:sp>
        <p:nvSpPr>
          <p:cNvPr id="7" name="Rectangle 6"/>
          <p:cNvSpPr/>
          <p:nvPr/>
        </p:nvSpPr>
        <p:spPr>
          <a:xfrm>
            <a:off x="1763688" y="3356992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Verilog/VHDL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5241" y="3363104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Standard Cells</a:t>
            </a:r>
          </a:p>
        </p:txBody>
      </p:sp>
      <p:sp>
        <p:nvSpPr>
          <p:cNvPr id="9" name="Rectangle 8"/>
          <p:cNvSpPr/>
          <p:nvPr/>
        </p:nvSpPr>
        <p:spPr>
          <a:xfrm>
            <a:off x="6824389" y="3304893"/>
            <a:ext cx="2023502" cy="68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Physical Implementation</a:t>
            </a:r>
          </a:p>
        </p:txBody>
      </p: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>
            <a:off x="3491880" y="3645024"/>
            <a:ext cx="703361" cy="61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>
          <a:xfrm flipV="1">
            <a:off x="5923433" y="3645024"/>
            <a:ext cx="900956" cy="61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599892" y="3356992"/>
            <a:ext cx="344177" cy="5520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851920" y="4725144"/>
            <a:ext cx="1691332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Synthesis/Map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60232" y="4725144"/>
            <a:ext cx="1691332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Place &amp; Route</a:t>
            </a:r>
          </a:p>
        </p:txBody>
      </p:sp>
      <p:sp>
        <p:nvSpPr>
          <p:cNvPr id="21" name="Oval 20"/>
          <p:cNvSpPr/>
          <p:nvPr/>
        </p:nvSpPr>
        <p:spPr>
          <a:xfrm>
            <a:off x="6135761" y="3338233"/>
            <a:ext cx="344177" cy="5520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>
            <a:stCxn id="19" idx="0"/>
            <a:endCxn id="18" idx="4"/>
          </p:cNvCxnSpPr>
          <p:nvPr/>
        </p:nvCxnSpPr>
        <p:spPr>
          <a:xfrm flipH="1" flipV="1">
            <a:off x="3771981" y="3908997"/>
            <a:ext cx="925605" cy="8161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0"/>
            <a:endCxn id="21" idx="4"/>
          </p:cNvCxnSpPr>
          <p:nvPr/>
        </p:nvCxnSpPr>
        <p:spPr>
          <a:xfrm flipH="1" flipV="1">
            <a:off x="6307850" y="3890238"/>
            <a:ext cx="1198048" cy="8349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2348880"/>
            <a:ext cx="723340" cy="369332"/>
          </a:xfrm>
          <a:prstGeom prst="rect">
            <a:avLst/>
          </a:prstGeom>
          <a:solidFill>
            <a:srgbClr val="FA82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Tools</a:t>
            </a:r>
          </a:p>
        </p:txBody>
      </p:sp>
      <p:cxnSp>
        <p:nvCxnSpPr>
          <p:cNvPr id="4" name="Straight Arrow Connector 3"/>
          <p:cNvCxnSpPr>
            <a:stCxn id="2" idx="3"/>
            <a:endCxn id="7" idx="0"/>
          </p:cNvCxnSpPr>
          <p:nvPr/>
        </p:nvCxnSpPr>
        <p:spPr>
          <a:xfrm>
            <a:off x="1118876" y="2533546"/>
            <a:ext cx="1508908" cy="823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03648" y="2780928"/>
            <a:ext cx="109517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generate</a:t>
            </a:r>
          </a:p>
        </p:txBody>
      </p:sp>
      <p:pic>
        <p:nvPicPr>
          <p:cNvPr id="1026" name="Picture 2" descr="http://ic.c4assets.com/brands/the-it-crowd/series-1/episode-2/fe20829f-d638-4392-a95b-453d5081be9d_625x352.jpg?interpolation=progressive-bicubic&amp;output-quality=90&amp;output-format=jpeg&amp;resize=625px:352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3136"/>
            <a:ext cx="2379259" cy="13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>
            <a:stCxn id="1026" idx="0"/>
            <a:endCxn id="7" idx="2"/>
          </p:cNvCxnSpPr>
          <p:nvPr/>
        </p:nvCxnSpPr>
        <p:spPr>
          <a:xfrm flipV="1">
            <a:off x="1657174" y="3933056"/>
            <a:ext cx="97061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91680" y="4149080"/>
            <a:ext cx="67197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write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75656" y="1268760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Abstract: Hardware Description (HDL = Verilog/VHDL) + Tools</a:t>
            </a:r>
          </a:p>
          <a:p>
            <a:pPr algn="ctr"/>
            <a:r>
              <a:rPr lang="en-GB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Concrete: Technology Valid implementation</a:t>
            </a:r>
          </a:p>
        </p:txBody>
      </p:sp>
      <p:sp>
        <p:nvSpPr>
          <p:cNvPr id="31" name="Down Arrow 30"/>
          <p:cNvSpPr/>
          <p:nvPr/>
        </p:nvSpPr>
        <p:spPr>
          <a:xfrm>
            <a:off x="4139952" y="1628800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719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Hardware Description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HDL - Register Transfer Level (RTL)</a:t>
            </a:r>
          </a:p>
          <a:p>
            <a:pPr lvl="1"/>
            <a:r>
              <a:rPr lang="en-GB" dirty="0"/>
              <a:t>Verilog / VHDL</a:t>
            </a:r>
          </a:p>
          <a:p>
            <a:r>
              <a:rPr lang="en-GB" dirty="0"/>
              <a:t>System Verification and Metrics</a:t>
            </a:r>
          </a:p>
          <a:p>
            <a:pPr lvl="1"/>
            <a:r>
              <a:rPr lang="en-GB" dirty="0"/>
              <a:t>Simple test benches</a:t>
            </a:r>
          </a:p>
          <a:p>
            <a:pPr lvl="1"/>
            <a:r>
              <a:rPr lang="en-GB" dirty="0"/>
              <a:t>Complex Functional Verification</a:t>
            </a:r>
          </a:p>
          <a:p>
            <a:pPr lvl="2"/>
            <a:r>
              <a:rPr lang="en-GB" dirty="0"/>
              <a:t>UVM with </a:t>
            </a:r>
            <a:r>
              <a:rPr lang="en-GB" dirty="0" err="1"/>
              <a:t>SystemVerilog</a:t>
            </a:r>
            <a:r>
              <a:rPr lang="en-GB" dirty="0"/>
              <a:t>/e-Language</a:t>
            </a:r>
          </a:p>
          <a:p>
            <a:pPr lvl="1"/>
            <a:r>
              <a:rPr lang="en-GB" dirty="0"/>
              <a:t>Assertions</a:t>
            </a:r>
          </a:p>
          <a:p>
            <a:pPr lvl="2"/>
            <a:r>
              <a:rPr lang="en-GB" dirty="0"/>
              <a:t>“Inline” signal dependencies check</a:t>
            </a:r>
          </a:p>
          <a:p>
            <a:pPr lvl="1"/>
            <a:r>
              <a:rPr lang="en-GB" dirty="0"/>
              <a:t>Coverage</a:t>
            </a:r>
          </a:p>
          <a:p>
            <a:pPr lvl="2"/>
            <a:r>
              <a:rPr lang="en-GB" dirty="0"/>
              <a:t>Detect logic usage</a:t>
            </a:r>
          </a:p>
          <a:p>
            <a:r>
              <a:rPr lang="en-GB" dirty="0"/>
              <a:t>Software Supported design</a:t>
            </a:r>
          </a:p>
          <a:p>
            <a:pPr lvl="1"/>
            <a:r>
              <a:rPr lang="en-GB" dirty="0"/>
              <a:t>Abstract tools for easy design</a:t>
            </a:r>
          </a:p>
          <a:p>
            <a:pPr lvl="2"/>
            <a:r>
              <a:rPr lang="en-GB" dirty="0"/>
              <a:t>FSM designers</a:t>
            </a:r>
          </a:p>
          <a:p>
            <a:pPr lvl="2"/>
            <a:r>
              <a:rPr lang="en-GB" dirty="0" err="1"/>
              <a:t>Registerfile</a:t>
            </a:r>
            <a:r>
              <a:rPr lang="en-GB" dirty="0"/>
              <a:t> generator</a:t>
            </a:r>
          </a:p>
          <a:p>
            <a:pPr lvl="2"/>
            <a:r>
              <a:rPr lang="en-GB" dirty="0"/>
              <a:t>HDL generator</a:t>
            </a:r>
          </a:p>
          <a:p>
            <a:pPr lvl="2"/>
            <a:r>
              <a:rPr lang="en-GB" dirty="0"/>
              <a:t>Etc…</a:t>
            </a:r>
          </a:p>
          <a:p>
            <a:pPr lvl="1"/>
            <a:r>
              <a:rPr lang="en-GB" dirty="0"/>
              <a:t>Language: Often Tool Command Kit (TCL)</a:t>
            </a:r>
          </a:p>
          <a:p>
            <a:pPr lvl="1"/>
            <a:r>
              <a:rPr lang="en-GB" dirty="0"/>
              <a:t>Requires good software skills to develop tools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04248" y="2132856"/>
            <a:ext cx="129614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HDL</a:t>
            </a:r>
          </a:p>
        </p:txBody>
      </p:sp>
      <p:sp>
        <p:nvSpPr>
          <p:cNvPr id="5" name="Frame 4"/>
          <p:cNvSpPr/>
          <p:nvPr/>
        </p:nvSpPr>
        <p:spPr>
          <a:xfrm>
            <a:off x="6160327" y="1268760"/>
            <a:ext cx="2588385" cy="2448272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dirty="0">
                <a:solidFill>
                  <a:schemeClr val="tx1"/>
                </a:solidFill>
              </a:rPr>
              <a:t>Verification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716016" y="2852936"/>
            <a:ext cx="230425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093644" y="2996952"/>
            <a:ext cx="2998636" cy="834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75856" y="2284140"/>
            <a:ext cx="3024336" cy="241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211960" y="3011810"/>
            <a:ext cx="3090540" cy="1847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330276" y="3501008"/>
            <a:ext cx="2880320" cy="1373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801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/>
          <p:nvPr/>
        </p:nvSpPr>
        <p:spPr>
          <a:xfrm>
            <a:off x="5220072" y="1268760"/>
            <a:ext cx="576064" cy="2381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res_n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HDL - Functional 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198563"/>
            <a:ext cx="4539927" cy="489426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Verification of Logic by Simulation</a:t>
            </a:r>
          </a:p>
          <a:p>
            <a:r>
              <a:rPr lang="en-GB" dirty="0"/>
              <a:t>The design is called a Device Under Test (DUT)</a:t>
            </a:r>
          </a:p>
          <a:p>
            <a:r>
              <a:rPr lang="en-GB" dirty="0"/>
              <a:t>The Simulation is driven by a </a:t>
            </a:r>
            <a:r>
              <a:rPr lang="en-GB" dirty="0" err="1"/>
              <a:t>testbench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Change the Inputs</a:t>
            </a:r>
          </a:p>
          <a:p>
            <a:pPr lvl="1"/>
            <a:r>
              <a:rPr lang="en-GB" dirty="0"/>
              <a:t>Monitor the outputs (“eye” control or software comparisons)</a:t>
            </a:r>
          </a:p>
          <a:p>
            <a:pPr lvl="1"/>
            <a:r>
              <a:rPr lang="en-GB" dirty="0"/>
              <a:t>Test if the outputs are matching specification</a:t>
            </a:r>
          </a:p>
          <a:p>
            <a:r>
              <a:rPr lang="en-GB" dirty="0"/>
              <a:t>The </a:t>
            </a:r>
            <a:r>
              <a:rPr lang="en-GB" dirty="0" err="1"/>
              <a:t>testbench</a:t>
            </a:r>
            <a:r>
              <a:rPr lang="en-GB" dirty="0"/>
              <a:t> is written in Verilog/VHDL as well…</a:t>
            </a:r>
          </a:p>
          <a:p>
            <a:r>
              <a:rPr lang="en-GB" dirty="0"/>
              <a:t>…but it is just like a software (can use threads </a:t>
            </a:r>
            <a:r>
              <a:rPr lang="en-GB" dirty="0" err="1"/>
              <a:t>etc</a:t>
            </a:r>
            <a:r>
              <a:rPr lang="en-GB" dirty="0"/>
              <a:t>…)</a:t>
            </a:r>
          </a:p>
          <a:p>
            <a:r>
              <a:rPr lang="en-GB" dirty="0" err="1"/>
              <a:t>Testbench</a:t>
            </a:r>
            <a:r>
              <a:rPr lang="en-GB" dirty="0"/>
              <a:t> type examples:</a:t>
            </a:r>
          </a:p>
          <a:p>
            <a:pPr lvl="1"/>
            <a:r>
              <a:rPr lang="en-GB" dirty="0"/>
              <a:t>Simple Verilog File driving a small design (“eye” control)</a:t>
            </a:r>
          </a:p>
          <a:p>
            <a:pPr lvl="1"/>
            <a:r>
              <a:rPr lang="en-GB" dirty="0"/>
              <a:t>Complex Object-Oriented environment with data randomisation like Universal Verification Methodology (UVM)</a:t>
            </a:r>
          </a:p>
        </p:txBody>
      </p:sp>
      <p:sp>
        <p:nvSpPr>
          <p:cNvPr id="4" name="Rectangle 3"/>
          <p:cNvSpPr/>
          <p:nvPr/>
        </p:nvSpPr>
        <p:spPr>
          <a:xfrm>
            <a:off x="6084168" y="980728"/>
            <a:ext cx="2076450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counter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24128" y="1130846"/>
            <a:ext cx="3314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724128" y="1435646"/>
            <a:ext cx="3219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Box 8"/>
          <p:cNvSpPr txBox="1"/>
          <p:nvPr/>
        </p:nvSpPr>
        <p:spPr>
          <a:xfrm>
            <a:off x="5364088" y="980728"/>
            <a:ext cx="360040" cy="2381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clk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12"/>
          <p:cNvSpPr txBox="1"/>
          <p:nvPr/>
        </p:nvSpPr>
        <p:spPr>
          <a:xfrm>
            <a:off x="5292080" y="1484784"/>
            <a:ext cx="600075" cy="22880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clear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17"/>
          <p:cNvSpPr txBox="1"/>
          <p:nvPr/>
        </p:nvSpPr>
        <p:spPr>
          <a:xfrm>
            <a:off x="5292080" y="1772816"/>
            <a:ext cx="600075" cy="2381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hold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172400" y="1556792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Box 23"/>
          <p:cNvSpPr txBox="1"/>
          <p:nvPr/>
        </p:nvSpPr>
        <p:spPr>
          <a:xfrm>
            <a:off x="8316416" y="1268760"/>
            <a:ext cx="600075" cy="2381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724128" y="1628800"/>
            <a:ext cx="3032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724128" y="1924075"/>
            <a:ext cx="2937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Frame 33"/>
          <p:cNvSpPr/>
          <p:nvPr/>
        </p:nvSpPr>
        <p:spPr>
          <a:xfrm>
            <a:off x="5580112" y="2204864"/>
            <a:ext cx="3240360" cy="1728192"/>
          </a:xfrm>
          <a:prstGeom prst="frame">
            <a:avLst>
              <a:gd name="adj1" fmla="val 639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dirty="0">
                <a:solidFill>
                  <a:schemeClr val="tx1"/>
                </a:solidFill>
              </a:rPr>
              <a:t>Simple Test Bench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164288" y="2924944"/>
            <a:ext cx="10081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DUT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732240" y="2996952"/>
            <a:ext cx="4377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732240" y="3068960"/>
            <a:ext cx="4377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732240" y="3140968"/>
            <a:ext cx="4377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732240" y="3212976"/>
            <a:ext cx="4377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012160" y="2780928"/>
            <a:ext cx="68480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Test </a:t>
            </a:r>
          </a:p>
          <a:p>
            <a:r>
              <a:rPr lang="en-GB" dirty="0"/>
              <a:t>code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8172400" y="3140968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164288" y="3356992"/>
            <a:ext cx="954107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Monitor</a:t>
            </a:r>
          </a:p>
        </p:txBody>
      </p:sp>
      <p:cxnSp>
        <p:nvCxnSpPr>
          <p:cNvPr id="65" name="Elbow Connector 64"/>
          <p:cNvCxnSpPr>
            <a:endCxn id="62" idx="3"/>
          </p:cNvCxnSpPr>
          <p:nvPr/>
        </p:nvCxnSpPr>
        <p:spPr>
          <a:xfrm rot="5400000">
            <a:off x="8053065" y="3206299"/>
            <a:ext cx="400690" cy="27002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509120"/>
            <a:ext cx="3665210" cy="86409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6300192" y="4149080"/>
            <a:ext cx="553357" cy="30777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Hold</a:t>
            </a:r>
          </a:p>
        </p:txBody>
      </p:sp>
      <p:cxnSp>
        <p:nvCxnSpPr>
          <p:cNvPr id="69" name="Straight Arrow Connector 68"/>
          <p:cNvCxnSpPr>
            <a:stCxn id="67" idx="2"/>
          </p:cNvCxnSpPr>
          <p:nvPr/>
        </p:nvCxnSpPr>
        <p:spPr>
          <a:xfrm flipH="1">
            <a:off x="6444208" y="4456857"/>
            <a:ext cx="132663" cy="4843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004048" y="4077072"/>
            <a:ext cx="1095172" cy="30777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+1 on clock</a:t>
            </a:r>
          </a:p>
        </p:txBody>
      </p:sp>
      <p:cxnSp>
        <p:nvCxnSpPr>
          <p:cNvPr id="75" name="Straight Arrow Connector 74"/>
          <p:cNvCxnSpPr>
            <a:stCxn id="71" idx="2"/>
          </p:cNvCxnSpPr>
          <p:nvPr/>
        </p:nvCxnSpPr>
        <p:spPr>
          <a:xfrm>
            <a:off x="5551634" y="4384849"/>
            <a:ext cx="244502" cy="2682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5868144" y="4725144"/>
            <a:ext cx="360040" cy="129614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420810"/>
            <a:ext cx="2016224" cy="683583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6660232" y="4653136"/>
            <a:ext cx="360040" cy="72008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6660232" y="5445224"/>
            <a:ext cx="360040" cy="72008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xtBox 89"/>
          <p:cNvSpPr txBox="1"/>
          <p:nvPr/>
        </p:nvSpPr>
        <p:spPr>
          <a:xfrm>
            <a:off x="7380312" y="5877272"/>
            <a:ext cx="731290" cy="30777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Failure</a:t>
            </a:r>
          </a:p>
        </p:txBody>
      </p:sp>
      <p:cxnSp>
        <p:nvCxnSpPr>
          <p:cNvPr id="92" name="Straight Arrow Connector 91"/>
          <p:cNvCxnSpPr>
            <a:stCxn id="62" idx="2"/>
          </p:cNvCxnSpPr>
          <p:nvPr/>
        </p:nvCxnSpPr>
        <p:spPr>
          <a:xfrm flipH="1">
            <a:off x="7092280" y="3726324"/>
            <a:ext cx="549062" cy="854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62" idx="2"/>
          </p:cNvCxnSpPr>
          <p:nvPr/>
        </p:nvCxnSpPr>
        <p:spPr>
          <a:xfrm flipH="1">
            <a:off x="7092280" y="3726324"/>
            <a:ext cx="549062" cy="19349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380312" y="5085184"/>
            <a:ext cx="862737" cy="30777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868110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HDL -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198563"/>
            <a:ext cx="8356600" cy="1798389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Coverage gather statistics about the values of the signals encountered during simulation.</a:t>
            </a:r>
          </a:p>
          <a:p>
            <a:r>
              <a:rPr lang="en-GB" dirty="0"/>
              <a:t>They are usually carefully designed</a:t>
            </a:r>
          </a:p>
          <a:p>
            <a:r>
              <a:rPr lang="en-GB" dirty="0"/>
              <a:t>Typical usage:</a:t>
            </a:r>
          </a:p>
          <a:p>
            <a:pPr lvl="1"/>
            <a:r>
              <a:rPr lang="en-GB" dirty="0"/>
              <a:t>A multibit value may be too large and not all the bits are required (ex: Defined 8 bits but value is never &gt; 15 -&gt; only 4 bits enough)</a:t>
            </a:r>
          </a:p>
          <a:p>
            <a:pPr lvl="1"/>
            <a:r>
              <a:rPr lang="en-GB" dirty="0"/>
              <a:t>State machine states are represented by a value (ex 1,2,3 </a:t>
            </a:r>
            <a:r>
              <a:rPr lang="en-GB" dirty="0" err="1"/>
              <a:t>etc</a:t>
            </a:r>
            <a:r>
              <a:rPr lang="en-GB" dirty="0"/>
              <a:t>…). If a state is never matched, it is either not needed, or can indicate the source of a failure</a:t>
            </a:r>
          </a:p>
          <a:p>
            <a:r>
              <a:rPr lang="en-GB" dirty="0"/>
              <a:t>Example for counter value: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365104"/>
            <a:ext cx="2438400" cy="165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2552700" cy="1038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93096"/>
            <a:ext cx="23622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996952"/>
            <a:ext cx="2257425" cy="1247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51820" y="3284984"/>
            <a:ext cx="1584176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Simulation:</a:t>
            </a:r>
          </a:p>
          <a:p>
            <a:r>
              <a:rPr lang="en-GB" sz="1600" dirty="0"/>
              <a:t>0 -&gt; 16 -&gt; Stop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1970" y="4653136"/>
            <a:ext cx="104387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4 bits hit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23728" y="5085184"/>
            <a:ext cx="360040" cy="79208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2483768" y="4837802"/>
            <a:ext cx="738202" cy="463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9" idx="0"/>
          </p:cNvCxnSpPr>
          <p:nvPr/>
        </p:nvCxnSpPr>
        <p:spPr>
          <a:xfrm>
            <a:off x="3743908" y="3869759"/>
            <a:ext cx="0" cy="783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60032" y="3284984"/>
            <a:ext cx="1556836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600" dirty="0"/>
              <a:t>Simulation:</a:t>
            </a:r>
          </a:p>
          <a:p>
            <a:r>
              <a:rPr lang="en-GB" sz="1600" dirty="0"/>
              <a:t>0 -&gt; 44 -&gt; Stop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39568" y="4653136"/>
            <a:ext cx="119776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5 bits “hit”</a:t>
            </a:r>
          </a:p>
        </p:txBody>
      </p:sp>
      <p:cxnSp>
        <p:nvCxnSpPr>
          <p:cNvPr id="22" name="Straight Arrow Connector 21"/>
          <p:cNvCxnSpPr>
            <a:stCxn id="16" idx="2"/>
            <a:endCxn id="21" idx="0"/>
          </p:cNvCxnSpPr>
          <p:nvPr/>
        </p:nvCxnSpPr>
        <p:spPr>
          <a:xfrm>
            <a:off x="5638450" y="3869759"/>
            <a:ext cx="0" cy="783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100392" y="4941168"/>
            <a:ext cx="432048" cy="93610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/>
          <p:cNvCxnSpPr>
            <a:stCxn id="21" idx="3"/>
          </p:cNvCxnSpPr>
          <p:nvPr/>
        </p:nvCxnSpPr>
        <p:spPr>
          <a:xfrm>
            <a:off x="6237332" y="4837802"/>
            <a:ext cx="1719044" cy="463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059832" y="5805264"/>
            <a:ext cx="2808312" cy="41034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Output from Coverage Analysis Tool</a:t>
            </a:r>
          </a:p>
        </p:txBody>
      </p:sp>
      <p:cxnSp>
        <p:nvCxnSpPr>
          <p:cNvPr id="33" name="Straight Arrow Connector 32"/>
          <p:cNvCxnSpPr>
            <a:stCxn id="31" idx="1"/>
          </p:cNvCxnSpPr>
          <p:nvPr/>
        </p:nvCxnSpPr>
        <p:spPr>
          <a:xfrm flipH="1" flipV="1">
            <a:off x="2699792" y="5805264"/>
            <a:ext cx="360040" cy="2051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868144" y="5949280"/>
            <a:ext cx="864096" cy="611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755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HDL - Assertions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198563"/>
            <a:ext cx="8356600" cy="136634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“Inline” requirements for signal specification inside hardware module definition</a:t>
            </a:r>
          </a:p>
          <a:p>
            <a:r>
              <a:rPr lang="en-GB" dirty="0"/>
              <a:t>Executed during simulation</a:t>
            </a:r>
          </a:p>
          <a:p>
            <a:r>
              <a:rPr lang="en-GB" dirty="0"/>
              <a:t>Usually the simulation stops and fails on assertion error</a:t>
            </a:r>
          </a:p>
          <a:p>
            <a:r>
              <a:rPr lang="en-GB" dirty="0"/>
              <a:t>Very convenient for specification enforcement</a:t>
            </a:r>
          </a:p>
          <a:p>
            <a:r>
              <a:rPr lang="en-GB" dirty="0"/>
              <a:t>Example for counter: Clear behaviour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5924550" cy="72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1"/>
          <a:stretch/>
        </p:blipFill>
        <p:spPr>
          <a:xfrm>
            <a:off x="2771800" y="4725144"/>
            <a:ext cx="215650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05264"/>
            <a:ext cx="6696075" cy="314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294974"/>
            <a:ext cx="2088232" cy="3545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36912"/>
            <a:ext cx="3652830" cy="4720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76256" y="5805264"/>
            <a:ext cx="2098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Counter Verilog code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76256" y="5157192"/>
            <a:ext cx="1728192" cy="43204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Arrow Connector 10"/>
          <p:cNvCxnSpPr>
            <a:endCxn id="8" idx="3"/>
          </p:cNvCxnSpPr>
          <p:nvPr/>
        </p:nvCxnSpPr>
        <p:spPr>
          <a:xfrm flipH="1" flipV="1">
            <a:off x="5416518" y="2872941"/>
            <a:ext cx="1459738" cy="22122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835696" y="3284984"/>
            <a:ext cx="914400" cy="3383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Clear is 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43808" y="3284984"/>
            <a:ext cx="1368152" cy="3383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Next Clock Cycle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83968" y="3284984"/>
            <a:ext cx="1368152" cy="3383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Value is 0</a:t>
            </a:r>
          </a:p>
        </p:txBody>
      </p:sp>
      <p:cxnSp>
        <p:nvCxnSpPr>
          <p:cNvPr id="20" name="Straight Arrow Connector 19"/>
          <p:cNvCxnSpPr>
            <a:endCxn id="14" idx="0"/>
          </p:cNvCxnSpPr>
          <p:nvPr/>
        </p:nvCxnSpPr>
        <p:spPr>
          <a:xfrm flipH="1">
            <a:off x="2292896" y="3068960"/>
            <a:ext cx="1126976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5" idx="0"/>
          </p:cNvCxnSpPr>
          <p:nvPr/>
        </p:nvCxnSpPr>
        <p:spPr>
          <a:xfrm flipH="1">
            <a:off x="3527884" y="3068960"/>
            <a:ext cx="39604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7" idx="0"/>
          </p:cNvCxnSpPr>
          <p:nvPr/>
        </p:nvCxnSpPr>
        <p:spPr>
          <a:xfrm>
            <a:off x="4644008" y="3068960"/>
            <a:ext cx="324036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60032" y="5157192"/>
            <a:ext cx="731290" cy="30777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Failure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92080" y="4437112"/>
            <a:ext cx="862737" cy="30777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Success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779912" y="3861048"/>
            <a:ext cx="0" cy="15121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4211960" y="5013176"/>
            <a:ext cx="648072" cy="21602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211960" y="5381600"/>
            <a:ext cx="800472" cy="42366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545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Start Point: HDL</a:t>
            </a:r>
          </a:p>
          <a:p>
            <a:r>
              <a:rPr lang="en-GB" dirty="0"/>
              <a:t>Synthesis creates the logic circuit from HDL</a:t>
            </a:r>
          </a:p>
          <a:p>
            <a:r>
              <a:rPr lang="en-GB" dirty="0"/>
              <a:t>Circuits is mapped to Standard Cells</a:t>
            </a:r>
          </a:p>
          <a:p>
            <a:pPr lvl="1"/>
            <a:r>
              <a:rPr lang="en-GB" dirty="0"/>
              <a:t>Standard Cells are VLSI implementation of simple logic functions inside a standard sized block</a:t>
            </a:r>
          </a:p>
          <a:p>
            <a:pPr lvl="1"/>
            <a:r>
              <a:rPr lang="en-GB" dirty="0"/>
              <a:t>Designs Kits provide standard cells</a:t>
            </a:r>
          </a:p>
          <a:p>
            <a:pPr lvl="1"/>
            <a:r>
              <a:rPr lang="en-GB" dirty="0"/>
              <a:t>Each Cell is a logic function implementation:</a:t>
            </a:r>
          </a:p>
          <a:p>
            <a:pPr lvl="2"/>
            <a:r>
              <a:rPr lang="en-GB" dirty="0"/>
              <a:t>Example: AND3 -&gt; AND with 3 inputs</a:t>
            </a:r>
          </a:p>
          <a:p>
            <a:pPr lvl="1"/>
            <a:r>
              <a:rPr lang="en-GB" dirty="0"/>
              <a:t>Timing is provided in Cell description</a:t>
            </a:r>
          </a:p>
          <a:p>
            <a:pPr lvl="2"/>
            <a:r>
              <a:rPr lang="en-GB" dirty="0"/>
              <a:t>Example: Slow/Typical/Fast corners</a:t>
            </a:r>
          </a:p>
          <a:p>
            <a:r>
              <a:rPr lang="en-GB" dirty="0"/>
              <a:t>Mapping is optimised:</a:t>
            </a:r>
          </a:p>
          <a:p>
            <a:pPr lvl="1"/>
            <a:r>
              <a:rPr lang="en-GB" dirty="0"/>
              <a:t>Timing</a:t>
            </a:r>
          </a:p>
          <a:p>
            <a:pPr lvl="2"/>
            <a:r>
              <a:rPr lang="en-GB" dirty="0"/>
              <a:t>Example: Use Low threshold cells </a:t>
            </a:r>
          </a:p>
          <a:p>
            <a:pPr lvl="1"/>
            <a:r>
              <a:rPr lang="en-GB" dirty="0"/>
              <a:t>Area</a:t>
            </a:r>
          </a:p>
          <a:p>
            <a:pPr lvl="1"/>
            <a:r>
              <a:rPr lang="en-GB" dirty="0"/>
              <a:t>Power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74243" y="4149079"/>
            <a:ext cx="5040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 dirty="0"/>
              <a:t>AND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82863" y="4970887"/>
            <a:ext cx="5040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 dirty="0"/>
              <a:t>AND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Synthesis: Standard cell mapping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516216" y="2924944"/>
            <a:ext cx="5040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 dirty="0"/>
              <a:t>AND</a:t>
            </a:r>
          </a:p>
        </p:txBody>
      </p:sp>
      <p:sp>
        <p:nvSpPr>
          <p:cNvPr id="5" name="Rectangle 4"/>
          <p:cNvSpPr/>
          <p:nvPr/>
        </p:nvSpPr>
        <p:spPr>
          <a:xfrm>
            <a:off x="7279604" y="2924944"/>
            <a:ext cx="820787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 dirty="0"/>
              <a:t>AND4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388424" y="2924944"/>
            <a:ext cx="0" cy="7920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28184" y="292494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74323" y="303597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Fixed Height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228184" y="3717032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343500" y="2852935"/>
            <a:ext cx="1872208" cy="144016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VDD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40697" y="3674975"/>
            <a:ext cx="1872208" cy="144016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VSS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82863" y="4149082"/>
            <a:ext cx="5040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 dirty="0"/>
              <a:t>AND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41688" y="4159856"/>
            <a:ext cx="820787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 dirty="0"/>
              <a:t>AND4</a:t>
            </a:r>
          </a:p>
        </p:txBody>
      </p:sp>
      <p:cxnSp>
        <p:nvCxnSpPr>
          <p:cNvPr id="17" name="Straight Connector 16"/>
          <p:cNvCxnSpPr>
            <a:endCxn id="19" idx="3"/>
          </p:cNvCxnSpPr>
          <p:nvPr/>
        </p:nvCxnSpPr>
        <p:spPr>
          <a:xfrm>
            <a:off x="5694831" y="4149082"/>
            <a:ext cx="3197558" cy="5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94831" y="4941170"/>
            <a:ext cx="31975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810146" y="4077072"/>
            <a:ext cx="3082243" cy="154505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VDD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07344" y="4899113"/>
            <a:ext cx="3085046" cy="140047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VSS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07344" y="5675991"/>
            <a:ext cx="3085046" cy="144016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VDD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774950" y="5762975"/>
            <a:ext cx="2987525" cy="11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666131" y="4452326"/>
            <a:ext cx="31673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66131" y="4668350"/>
            <a:ext cx="31673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66131" y="5244414"/>
            <a:ext cx="31673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652120" y="5460438"/>
            <a:ext cx="31673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4" idx="3"/>
            <a:endCxn id="24" idx="1"/>
          </p:cNvCxnSpPr>
          <p:nvPr/>
        </p:nvCxnSpPr>
        <p:spPr>
          <a:xfrm flipV="1">
            <a:off x="6486919" y="4545123"/>
            <a:ext cx="187324" cy="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flipV="1">
            <a:off x="6481017" y="4602269"/>
            <a:ext cx="187324" cy="821808"/>
          </a:xfrm>
          <a:prstGeom prst="bentConnector3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624956" y="4308310"/>
            <a:ext cx="31673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624956" y="4440695"/>
            <a:ext cx="31673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624956" y="4602269"/>
            <a:ext cx="31673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624956" y="4740358"/>
            <a:ext cx="31673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940152" y="5877272"/>
            <a:ext cx="2808312" cy="41034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Physical Placement organised in Rows</a:t>
            </a:r>
          </a:p>
        </p:txBody>
      </p:sp>
    </p:spTree>
    <p:extLst>
      <p:ext uri="{BB962C8B-B14F-4D97-AF65-F5344CB8AC3E}">
        <p14:creationId xmlns:p14="http://schemas.microsoft.com/office/powerpoint/2010/main" val="3038987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standard cells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5" r="31886"/>
          <a:stretch/>
        </p:blipFill>
        <p:spPr>
          <a:xfrm>
            <a:off x="1763688" y="836712"/>
            <a:ext cx="3464261" cy="475252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r="31888"/>
          <a:stretch/>
        </p:blipFill>
        <p:spPr>
          <a:xfrm>
            <a:off x="4932040" y="836712"/>
            <a:ext cx="3456384" cy="47273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2200" y="5373216"/>
            <a:ext cx="599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1840" y="5445224"/>
            <a:ext cx="89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36296" y="4221088"/>
            <a:ext cx="736099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Drain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6056" y="4437112"/>
            <a:ext cx="79208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Source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5976" y="3789040"/>
            <a:ext cx="79208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Gate</a:t>
            </a:r>
          </a:p>
        </p:txBody>
      </p:sp>
      <p:cxnSp>
        <p:nvCxnSpPr>
          <p:cNvPr id="13" name="Straight Arrow Connector 12"/>
          <p:cNvCxnSpPr>
            <a:stCxn id="3" idx="1"/>
          </p:cNvCxnSpPr>
          <p:nvPr/>
        </p:nvCxnSpPr>
        <p:spPr>
          <a:xfrm flipH="1" flipV="1">
            <a:off x="6372200" y="3933056"/>
            <a:ext cx="864096" cy="4419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</p:cNvCxnSpPr>
          <p:nvPr/>
        </p:nvCxnSpPr>
        <p:spPr>
          <a:xfrm flipV="1">
            <a:off x="5472100" y="4149080"/>
            <a:ext cx="468052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148064" y="3645024"/>
            <a:ext cx="936104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00192" y="314096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779912" y="3212976"/>
            <a:ext cx="576064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16016" y="1628800"/>
            <a:ext cx="79208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VDD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44008" y="4941168"/>
            <a:ext cx="79208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GND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67944" y="2924944"/>
            <a:ext cx="720080" cy="41034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OUT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60032" y="2924944"/>
            <a:ext cx="720080" cy="41034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IN</a:t>
            </a:r>
          </a:p>
        </p:txBody>
      </p:sp>
      <p:cxnSp>
        <p:nvCxnSpPr>
          <p:cNvPr id="27" name="Straight Arrow Connector 26"/>
          <p:cNvCxnSpPr>
            <a:stCxn id="26" idx="3"/>
          </p:cNvCxnSpPr>
          <p:nvPr/>
        </p:nvCxnSpPr>
        <p:spPr>
          <a:xfrm>
            <a:off x="5580112" y="3130116"/>
            <a:ext cx="456922" cy="1955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0" idx="0"/>
          </p:cNvCxnSpPr>
          <p:nvPr/>
        </p:nvCxnSpPr>
        <p:spPr>
          <a:xfrm>
            <a:off x="5580112" y="3140968"/>
            <a:ext cx="85088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055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1" t="4400" r="35267" b="4528"/>
          <a:stretch/>
        </p:blipFill>
        <p:spPr>
          <a:xfrm>
            <a:off x="6300192" y="1268760"/>
            <a:ext cx="1927011" cy="2880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 Function Working Principle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9212" y="5589240"/>
            <a:ext cx="599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1" t="4400" r="35267" b="4528"/>
          <a:stretch/>
        </p:blipFill>
        <p:spPr>
          <a:xfrm>
            <a:off x="179512" y="1188721"/>
            <a:ext cx="2880360" cy="43053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53148" y="328498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45236" y="328498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93308" y="249289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Q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9132" y="3429000"/>
            <a:ext cx="2088232" cy="1368152"/>
          </a:xfrm>
          <a:prstGeom prst="rect">
            <a:avLst/>
          </a:prstGeom>
          <a:solidFill>
            <a:srgbClr val="A00078">
              <a:alpha val="26000"/>
            </a:srgbClr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en-GB" b="1" dirty="0"/>
              <a:t>NMOS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9132" y="1556792"/>
            <a:ext cx="2088232" cy="1872208"/>
          </a:xfrm>
          <a:prstGeom prst="rect">
            <a:avLst/>
          </a:prstGeom>
          <a:solidFill>
            <a:srgbClr val="DCA01E">
              <a:alpha val="26000"/>
            </a:srgbClr>
          </a:solidFill>
        </p:spPr>
        <p:txBody>
          <a:bodyPr wrap="square" rtlCol="0" anchor="t">
            <a:noAutofit/>
          </a:bodyPr>
          <a:lstStyle/>
          <a:p>
            <a:pPr algn="r"/>
            <a:r>
              <a:rPr lang="en-GB" b="1" dirty="0"/>
              <a:t>PMOS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1" t="4400" r="35267" b="4528"/>
          <a:stretch/>
        </p:blipFill>
        <p:spPr>
          <a:xfrm>
            <a:off x="3419872" y="1268760"/>
            <a:ext cx="1927011" cy="288032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923928" y="220486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23928" y="2636912"/>
            <a:ext cx="216024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2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83968" y="285293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420888"/>
            <a:ext cx="216024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 sz="1200"/>
            </a:lvl1pPr>
          </a:lstStyle>
          <a:p>
            <a:r>
              <a:rPr lang="en-GB" dirty="0"/>
              <a:t>0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3923928" y="3068960"/>
            <a:ext cx="288032" cy="28803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4355976" y="2132856"/>
            <a:ext cx="288032" cy="2160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788024" y="2204864"/>
            <a:ext cx="216024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400" dirty="0"/>
              <a:t>1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 flipV="1">
            <a:off x="6804248" y="2420888"/>
            <a:ext cx="576064" cy="1440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732240" y="2636912"/>
            <a:ext cx="216024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 sz="1200"/>
            </a:lvl1pPr>
          </a:lstStyle>
          <a:p>
            <a:r>
              <a:rPr lang="en-GB" dirty="0"/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20272" y="2636912"/>
            <a:ext cx="216024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 sz="1200"/>
            </a:lvl1pPr>
          </a:lstStyle>
          <a:p>
            <a:r>
              <a:rPr lang="en-GB" dirty="0"/>
              <a:t>0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7236296" y="2204864"/>
            <a:ext cx="0" cy="36004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308304" y="2492896"/>
            <a:ext cx="216024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 sz="1200"/>
            </a:lvl1pPr>
          </a:lstStyle>
          <a:p>
            <a:r>
              <a:rPr lang="en-GB" dirty="0"/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596336" y="2492896"/>
            <a:ext cx="216024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 sz="1200"/>
            </a:lvl1pPr>
          </a:lstStyle>
          <a:p>
            <a:r>
              <a:rPr lang="en-GB" dirty="0"/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164288" y="206084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7308304" y="3068960"/>
            <a:ext cx="216024" cy="2160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499992" y="1052736"/>
            <a:ext cx="2808312" cy="41034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0 = PMOS On ; NMOS Off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1 = PMOS Off; NMOS On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9" y="4399766"/>
            <a:ext cx="2303040" cy="1688896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779912" y="5517233"/>
            <a:ext cx="2730765" cy="648072"/>
          </a:xfrm>
          <a:prstGeom prst="rect">
            <a:avLst/>
          </a:prstGeom>
          <a:solidFill>
            <a:srgbClr val="A00078">
              <a:alpha val="26000"/>
            </a:srgbClr>
          </a:solidFill>
        </p:spPr>
        <p:txBody>
          <a:bodyPr wrap="square" rtlCol="0" anchor="b">
            <a:noAutofit/>
          </a:bodyPr>
          <a:lstStyle/>
          <a:p>
            <a:pPr algn="r"/>
            <a:endParaRPr lang="en-GB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779912" y="4437112"/>
            <a:ext cx="2730765" cy="1080120"/>
          </a:xfrm>
          <a:prstGeom prst="rect">
            <a:avLst/>
          </a:prstGeom>
          <a:solidFill>
            <a:srgbClr val="DCA01E">
              <a:alpha val="26000"/>
            </a:srgbClr>
          </a:solidFill>
        </p:spPr>
        <p:txBody>
          <a:bodyPr wrap="square" rtlCol="0" anchor="t">
            <a:noAutofit/>
          </a:bodyPr>
          <a:lstStyle/>
          <a:p>
            <a:pPr algn="r"/>
            <a:endParaRPr lang="en-GB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179512" y="2420888"/>
            <a:ext cx="576064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err="1"/>
              <a:t>Serie</a:t>
            </a:r>
            <a:endParaRPr lang="en-GB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251520" y="4509120"/>
            <a:ext cx="720080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Parallel</a:t>
            </a:r>
          </a:p>
        </p:txBody>
      </p:sp>
      <p:cxnSp>
        <p:nvCxnSpPr>
          <p:cNvPr id="62" name="Straight Arrow Connector 61"/>
          <p:cNvCxnSpPr>
            <a:stCxn id="59" idx="3"/>
          </p:cNvCxnSpPr>
          <p:nvPr/>
        </p:nvCxnSpPr>
        <p:spPr>
          <a:xfrm>
            <a:off x="755576" y="2559388"/>
            <a:ext cx="648072" cy="221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9" idx="3"/>
          </p:cNvCxnSpPr>
          <p:nvPr/>
        </p:nvCxnSpPr>
        <p:spPr>
          <a:xfrm>
            <a:off x="755576" y="2559388"/>
            <a:ext cx="432048" cy="365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539552" y="3861048"/>
            <a:ext cx="504056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971600" y="4077072"/>
            <a:ext cx="576064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932040" y="6237312"/>
            <a:ext cx="720080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Parallel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419872" y="4509120"/>
            <a:ext cx="576064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err="1"/>
              <a:t>Serie</a:t>
            </a:r>
            <a:endParaRPr lang="en-GB" sz="1200" dirty="0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3995936" y="4653136"/>
            <a:ext cx="936104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3995936" y="4653136"/>
            <a:ext cx="100811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0" idx="1"/>
          </p:cNvCxnSpPr>
          <p:nvPr/>
        </p:nvCxnSpPr>
        <p:spPr>
          <a:xfrm flipH="1" flipV="1">
            <a:off x="4572000" y="5949280"/>
            <a:ext cx="360040" cy="426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0" idx="0"/>
          </p:cNvCxnSpPr>
          <p:nvPr/>
        </p:nvCxnSpPr>
        <p:spPr>
          <a:xfrm flipH="1" flipV="1">
            <a:off x="5148064" y="5949280"/>
            <a:ext cx="14401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020114"/>
              </p:ext>
            </p:extLst>
          </p:nvPr>
        </p:nvGraphicFramePr>
        <p:xfrm>
          <a:off x="6732240" y="4437112"/>
          <a:ext cx="182386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955">
                  <a:extLst>
                    <a:ext uri="{9D8B030D-6E8A-4147-A177-3AD203B41FA5}">
                      <a16:colId xmlns:a16="http://schemas.microsoft.com/office/drawing/2014/main" val="75192417"/>
                    </a:ext>
                  </a:extLst>
                </a:gridCol>
                <a:gridCol w="607955">
                  <a:extLst>
                    <a:ext uri="{9D8B030D-6E8A-4147-A177-3AD203B41FA5}">
                      <a16:colId xmlns:a16="http://schemas.microsoft.com/office/drawing/2014/main" val="279927400"/>
                    </a:ext>
                  </a:extLst>
                </a:gridCol>
                <a:gridCol w="607955">
                  <a:extLst>
                    <a:ext uri="{9D8B030D-6E8A-4147-A177-3AD203B41FA5}">
                      <a16:colId xmlns:a16="http://schemas.microsoft.com/office/drawing/2014/main" val="1013462630"/>
                    </a:ext>
                  </a:extLst>
                </a:gridCol>
              </a:tblGrid>
              <a:tr h="35328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041734"/>
                  </a:ext>
                </a:extLst>
              </a:tr>
              <a:tr h="35328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76360"/>
                  </a:ext>
                </a:extLst>
              </a:tr>
              <a:tr h="35328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241359"/>
                  </a:ext>
                </a:extLst>
              </a:tr>
              <a:tr h="35328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603199"/>
                  </a:ext>
                </a:extLst>
              </a:tr>
              <a:tr h="35328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737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53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Synthesis: Static Timing Analysis (STA)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2113" y="1198563"/>
            <a:ext cx="4611935" cy="4894262"/>
          </a:xfrm>
        </p:spPr>
        <p:txBody>
          <a:bodyPr>
            <a:normAutofit/>
          </a:bodyPr>
          <a:lstStyle/>
          <a:p>
            <a:r>
              <a:rPr lang="en-GB" dirty="0"/>
              <a:t>Lowest Level in Register Transfer Level</a:t>
            </a:r>
          </a:p>
          <a:p>
            <a:pPr lvl="1"/>
            <a:r>
              <a:rPr lang="en-GB" dirty="0"/>
              <a:t>Register – Logic - Register</a:t>
            </a:r>
          </a:p>
          <a:p>
            <a:r>
              <a:rPr lang="en-GB" dirty="0"/>
              <a:t>Timing Constraints:</a:t>
            </a:r>
          </a:p>
          <a:p>
            <a:pPr lvl="1"/>
            <a:r>
              <a:rPr lang="en-GB" dirty="0"/>
              <a:t>Clock cycle definition</a:t>
            </a:r>
          </a:p>
          <a:p>
            <a:pPr lvl="1"/>
            <a:r>
              <a:rPr lang="en-GB" dirty="0" err="1"/>
              <a:t>Input/Output</a:t>
            </a:r>
            <a:r>
              <a:rPr lang="en-GB" dirty="0"/>
              <a:t> Delays</a:t>
            </a:r>
          </a:p>
          <a:p>
            <a:r>
              <a:rPr lang="en-GB" dirty="0"/>
              <a:t>STA:</a:t>
            </a:r>
          </a:p>
          <a:p>
            <a:pPr lvl="1"/>
            <a:r>
              <a:rPr lang="en-GB" dirty="0"/>
              <a:t>D-&gt;Q time from </a:t>
            </a:r>
            <a:r>
              <a:rPr lang="en-GB" dirty="0" err="1"/>
              <a:t>FlipFlop</a:t>
            </a:r>
            <a:endParaRPr lang="en-GB" dirty="0"/>
          </a:p>
          <a:p>
            <a:pPr lvl="1"/>
            <a:r>
              <a:rPr lang="en-GB" dirty="0"/>
              <a:t>+ Logic (gates + interconnect) time</a:t>
            </a:r>
          </a:p>
          <a:p>
            <a:pPr lvl="1"/>
            <a:r>
              <a:rPr lang="en-GB" dirty="0"/>
              <a:t>Must fit in the clock cycle</a:t>
            </a:r>
          </a:p>
          <a:p>
            <a:pPr lvl="2"/>
            <a:r>
              <a:rPr lang="en-GB" dirty="0"/>
              <a:t>Check setup time: Too slow</a:t>
            </a:r>
          </a:p>
          <a:p>
            <a:pPr lvl="2"/>
            <a:r>
              <a:rPr lang="en-GB" dirty="0"/>
              <a:t>Check hold time: Too Fast</a:t>
            </a:r>
          </a:p>
          <a:p>
            <a:r>
              <a:rPr lang="en-GB" u="sng" dirty="0"/>
              <a:t>Fixes happen along the whole implementation process</a:t>
            </a:r>
          </a:p>
          <a:p>
            <a:pPr marL="47625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66" y="1338182"/>
            <a:ext cx="4011412" cy="216373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716177" y="580526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Picture: Uni. Heidelberg – LS </a:t>
            </a:r>
            <a:r>
              <a:rPr lang="en-GB" sz="1200" i="1" dirty="0" err="1"/>
              <a:t>Rechnerarchitektur</a:t>
            </a:r>
            <a:r>
              <a:rPr lang="en-GB" sz="1200" i="1" dirty="0"/>
              <a:t> </a:t>
            </a:r>
          </a:p>
        </p:txBody>
      </p:sp>
      <p:pic>
        <p:nvPicPr>
          <p:cNvPr id="1026" name="Picture 2" descr="http://upload.wikimedia.org/wikipedia/en/thumb/d/d9/FF_Tsetup_Thold_Toutput.svg/206px-FF_Tsetup_Thold_Toutpu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05126"/>
            <a:ext cx="2149266" cy="163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94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Introduce System Level Design</a:t>
            </a:r>
          </a:p>
          <a:p>
            <a:pPr lvl="1"/>
            <a:r>
              <a:rPr lang="en-GB" dirty="0"/>
              <a:t>Basic concept of Hardware Description Development</a:t>
            </a:r>
          </a:p>
          <a:p>
            <a:r>
              <a:rPr lang="en-GB" dirty="0"/>
              <a:t>Introduce Digital Implementation flow</a:t>
            </a:r>
          </a:p>
          <a:p>
            <a:pPr lvl="1"/>
            <a:r>
              <a:rPr lang="en-GB" dirty="0"/>
              <a:t>Rapid overview</a:t>
            </a:r>
          </a:p>
          <a:p>
            <a:pPr lvl="1"/>
            <a:r>
              <a:rPr lang="en-GB" dirty="0"/>
              <a:t>Some other lectures will go more in details:</a:t>
            </a:r>
          </a:p>
          <a:p>
            <a:pPr lvl="2"/>
            <a:r>
              <a:rPr lang="en-GB" dirty="0"/>
              <a:t>Verilog Design</a:t>
            </a:r>
          </a:p>
          <a:p>
            <a:pPr lvl="2"/>
            <a:r>
              <a:rPr lang="en-GB" dirty="0"/>
              <a:t>Synthesis</a:t>
            </a:r>
          </a:p>
          <a:p>
            <a:pPr lvl="2"/>
            <a:r>
              <a:rPr lang="en-GB" dirty="0"/>
              <a:t>Place and Route 1/2</a:t>
            </a:r>
          </a:p>
          <a:p>
            <a:r>
              <a:rPr lang="fr-FR" dirty="0" err="1"/>
              <a:t>Übung</a:t>
            </a:r>
            <a:endParaRPr lang="en-GB" dirty="0"/>
          </a:p>
          <a:p>
            <a:pPr lvl="1"/>
            <a:r>
              <a:rPr lang="en-GB" dirty="0"/>
              <a:t>Design and Plan</a:t>
            </a:r>
          </a:p>
          <a:p>
            <a:pPr lvl="1"/>
            <a:r>
              <a:rPr lang="en-GB" dirty="0"/>
              <a:t>Comments are welcome</a:t>
            </a:r>
          </a:p>
        </p:txBody>
      </p:sp>
    </p:spTree>
    <p:extLst>
      <p:ext uri="{BB962C8B-B14F-4D97-AF65-F5344CB8AC3E}">
        <p14:creationId xmlns:p14="http://schemas.microsoft.com/office/powerpoint/2010/main" val="8247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Synthesis: Static Timing Analysis (STA)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During Circuit mapping, the STA checks the timing paths</a:t>
            </a:r>
          </a:p>
          <a:p>
            <a:r>
              <a:rPr lang="en-GB" dirty="0"/>
              <a:t>Two delay paths:</a:t>
            </a:r>
          </a:p>
          <a:p>
            <a:pPr lvl="1"/>
            <a:r>
              <a:rPr lang="en-GB" dirty="0"/>
              <a:t>Gate Delay: Given by Standard Cell Specification</a:t>
            </a:r>
          </a:p>
          <a:p>
            <a:pPr lvl="1"/>
            <a:r>
              <a:rPr lang="en-GB" dirty="0"/>
              <a:t>Wire Delay: Interconnection</a:t>
            </a:r>
          </a:p>
          <a:p>
            <a:r>
              <a:rPr lang="en-GB" dirty="0"/>
              <a:t>Wire Delay:</a:t>
            </a:r>
          </a:p>
          <a:p>
            <a:pPr lvl="1"/>
            <a:r>
              <a:rPr lang="en-GB" dirty="0"/>
              <a:t>Small feature size makes wire delay predominant</a:t>
            </a:r>
          </a:p>
          <a:p>
            <a:pPr lvl="1"/>
            <a:r>
              <a:rPr lang="en-GB" dirty="0"/>
              <a:t>Need for physical synthesis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6099"/>
          <a:stretch/>
        </p:blipFill>
        <p:spPr>
          <a:xfrm>
            <a:off x="4528865" y="1198563"/>
            <a:ext cx="4363615" cy="429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92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Synthesis: Physical Synthesis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556" y="2204864"/>
            <a:ext cx="12241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HDL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7744" y="2204864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Map/Optimize</a:t>
            </a:r>
          </a:p>
        </p:txBody>
      </p:sp>
      <p:sp>
        <p:nvSpPr>
          <p:cNvPr id="9" name="Rectangle 8"/>
          <p:cNvSpPr/>
          <p:nvPr/>
        </p:nvSpPr>
        <p:spPr>
          <a:xfrm>
            <a:off x="4608004" y="2171725"/>
            <a:ext cx="14401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Fast Place and Route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32240" y="2243733"/>
            <a:ext cx="12241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Extraction</a:t>
            </a:r>
          </a:p>
        </p:txBody>
      </p:sp>
      <p:cxnSp>
        <p:nvCxnSpPr>
          <p:cNvPr id="12" name="Elbow Connector 11"/>
          <p:cNvCxnSpPr>
            <a:stCxn id="10" idx="0"/>
            <a:endCxn id="8" idx="0"/>
          </p:cNvCxnSpPr>
          <p:nvPr/>
        </p:nvCxnSpPr>
        <p:spPr>
          <a:xfrm rot="16200000" flipV="1">
            <a:off x="5200638" y="100063"/>
            <a:ext cx="38869" cy="4248472"/>
          </a:xfrm>
          <a:prstGeom prst="bentConnector3">
            <a:avLst>
              <a:gd name="adj1" fmla="val 68812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  <a:endCxn id="8" idx="1"/>
          </p:cNvCxnSpPr>
          <p:nvPr/>
        </p:nvCxnSpPr>
        <p:spPr>
          <a:xfrm>
            <a:off x="1799692" y="2600908"/>
            <a:ext cx="4680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3"/>
            <a:endCxn id="9" idx="1"/>
          </p:cNvCxnSpPr>
          <p:nvPr/>
        </p:nvCxnSpPr>
        <p:spPr>
          <a:xfrm>
            <a:off x="3923928" y="2600908"/>
            <a:ext cx="684076" cy="2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3"/>
            <a:endCxn id="10" idx="1"/>
          </p:cNvCxnSpPr>
          <p:nvPr/>
        </p:nvCxnSpPr>
        <p:spPr>
          <a:xfrm>
            <a:off x="6048164" y="2603773"/>
            <a:ext cx="6840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105726" y="4149080"/>
            <a:ext cx="19802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Gates </a:t>
            </a:r>
            <a:r>
              <a:rPr lang="en-GB" dirty="0" err="1"/>
              <a:t>Netlist</a:t>
            </a:r>
            <a:endParaRPr lang="en-GB" dirty="0"/>
          </a:p>
        </p:txBody>
      </p:sp>
      <p:sp>
        <p:nvSpPr>
          <p:cNvPr id="25" name="Right Arrow 24"/>
          <p:cNvSpPr/>
          <p:nvPr/>
        </p:nvSpPr>
        <p:spPr>
          <a:xfrm rot="5400000">
            <a:off x="2834807" y="3322790"/>
            <a:ext cx="45005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427984" y="1772816"/>
            <a:ext cx="3816424" cy="158417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240382" y="3364269"/>
            <a:ext cx="212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/>
              <a:t>Physical part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63570" y="4182596"/>
            <a:ext cx="4212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Verilog file with module instances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Modules are Standard Cell instances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55658" y="5331365"/>
            <a:ext cx="2628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.AND(a,b,net1);</a:t>
            </a:r>
          </a:p>
          <a:p>
            <a:r>
              <a:rPr lang="en-GB" i="1" dirty="0"/>
              <a:t>.OR(c,net1,net2);</a:t>
            </a:r>
          </a:p>
        </p:txBody>
      </p:sp>
      <p:cxnSp>
        <p:nvCxnSpPr>
          <p:cNvPr id="31" name="Straight Arrow Connector 30"/>
          <p:cNvCxnSpPr>
            <a:stCxn id="28" idx="2"/>
            <a:endCxn id="29" idx="0"/>
          </p:cNvCxnSpPr>
          <p:nvPr/>
        </p:nvCxnSpPr>
        <p:spPr>
          <a:xfrm>
            <a:off x="6269804" y="4828927"/>
            <a:ext cx="0" cy="502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557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Place and Route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588307" y="1295372"/>
            <a:ext cx="1261282" cy="579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Gates </a:t>
            </a:r>
            <a:r>
              <a:rPr lang="en-GB" dirty="0" err="1"/>
              <a:t>Netlist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11560" y="2938289"/>
            <a:ext cx="12241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Floorplan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9752" y="2938289"/>
            <a:ext cx="12241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Power </a:t>
            </a:r>
            <a:r>
              <a:rPr lang="en-GB" dirty="0" err="1"/>
              <a:t>Struct</a:t>
            </a:r>
            <a:r>
              <a:rPr lang="en-GB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9952" y="2938289"/>
            <a:ext cx="12241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Place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8144" y="2938289"/>
            <a:ext cx="12241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Clock Tree</a:t>
            </a:r>
          </a:p>
        </p:txBody>
      </p:sp>
      <p:sp>
        <p:nvSpPr>
          <p:cNvPr id="9" name="Rectangle 8"/>
          <p:cNvSpPr/>
          <p:nvPr/>
        </p:nvSpPr>
        <p:spPr>
          <a:xfrm>
            <a:off x="7489100" y="2942682"/>
            <a:ext cx="12241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Route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16809" y="1522198"/>
            <a:ext cx="2015232" cy="5653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i="1" dirty="0"/>
              <a:t>Physical Constraints for physical synthesis</a:t>
            </a:r>
          </a:p>
        </p:txBody>
      </p:sp>
      <p:cxnSp>
        <p:nvCxnSpPr>
          <p:cNvPr id="15" name="Straight Arrow Connector 14"/>
          <p:cNvCxnSpPr>
            <a:stCxn id="4" idx="2"/>
            <a:endCxn id="5" idx="0"/>
          </p:cNvCxnSpPr>
          <p:nvPr/>
        </p:nvCxnSpPr>
        <p:spPr>
          <a:xfrm>
            <a:off x="1218948" y="1874936"/>
            <a:ext cx="4680" cy="1063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3"/>
            <a:endCxn id="6" idx="1"/>
          </p:cNvCxnSpPr>
          <p:nvPr/>
        </p:nvCxnSpPr>
        <p:spPr>
          <a:xfrm>
            <a:off x="1835696" y="3334333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3"/>
            <a:endCxn id="7" idx="1"/>
          </p:cNvCxnSpPr>
          <p:nvPr/>
        </p:nvCxnSpPr>
        <p:spPr>
          <a:xfrm>
            <a:off x="3563888" y="3334333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3"/>
            <a:endCxn id="8" idx="1"/>
          </p:cNvCxnSpPr>
          <p:nvPr/>
        </p:nvCxnSpPr>
        <p:spPr>
          <a:xfrm>
            <a:off x="5364088" y="3334333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3"/>
            <a:endCxn id="9" idx="1"/>
          </p:cNvCxnSpPr>
          <p:nvPr/>
        </p:nvCxnSpPr>
        <p:spPr>
          <a:xfrm>
            <a:off x="7092280" y="3334333"/>
            <a:ext cx="396820" cy="4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67544" y="4380486"/>
            <a:ext cx="1620180" cy="13928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588307" y="4541702"/>
            <a:ext cx="463372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201884" y="4524501"/>
            <a:ext cx="463372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819993" y="5157822"/>
            <a:ext cx="695058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218948" y="3789040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117093" y="5661878"/>
            <a:ext cx="323080" cy="1227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41" name="Rectangle 40"/>
          <p:cNvSpPr/>
          <p:nvPr/>
        </p:nvSpPr>
        <p:spPr>
          <a:xfrm>
            <a:off x="2117093" y="5517862"/>
            <a:ext cx="323080" cy="1227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42" name="Rectangle 41"/>
          <p:cNvSpPr/>
          <p:nvPr/>
        </p:nvSpPr>
        <p:spPr>
          <a:xfrm>
            <a:off x="2117093" y="5373846"/>
            <a:ext cx="323080" cy="1227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43" name="Rectangle 42"/>
          <p:cNvSpPr/>
          <p:nvPr/>
        </p:nvSpPr>
        <p:spPr>
          <a:xfrm>
            <a:off x="2117093" y="5085814"/>
            <a:ext cx="323080" cy="1227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44" name="Rectangle 43"/>
          <p:cNvSpPr/>
          <p:nvPr/>
        </p:nvSpPr>
        <p:spPr>
          <a:xfrm>
            <a:off x="2117093" y="5229830"/>
            <a:ext cx="323080" cy="1227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585136" y="576783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Block placement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09529" y="404041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Core area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971600" y="5560970"/>
            <a:ext cx="80079" cy="2789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2127746" y="5718831"/>
            <a:ext cx="80079" cy="2789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817656" y="607318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I/O Ring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802252" y="4285900"/>
            <a:ext cx="26417" cy="372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886339" y="4411157"/>
            <a:ext cx="1620180" cy="13928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 53"/>
          <p:cNvSpPr/>
          <p:nvPr/>
        </p:nvSpPr>
        <p:spPr>
          <a:xfrm>
            <a:off x="2771800" y="4581128"/>
            <a:ext cx="1872208" cy="77104"/>
          </a:xfrm>
          <a:prstGeom prst="rect">
            <a:avLst/>
          </a:prstGeom>
          <a:solidFill>
            <a:srgbClr val="FF2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ctangle 54"/>
          <p:cNvSpPr/>
          <p:nvPr/>
        </p:nvSpPr>
        <p:spPr>
          <a:xfrm>
            <a:off x="2771800" y="4722463"/>
            <a:ext cx="1872208" cy="77104"/>
          </a:xfrm>
          <a:prstGeom prst="rect">
            <a:avLst/>
          </a:prstGeom>
          <a:solidFill>
            <a:srgbClr val="FF2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Rectangle 55"/>
          <p:cNvSpPr/>
          <p:nvPr/>
        </p:nvSpPr>
        <p:spPr>
          <a:xfrm>
            <a:off x="2771800" y="4863798"/>
            <a:ext cx="1872208" cy="77104"/>
          </a:xfrm>
          <a:prstGeom prst="rect">
            <a:avLst/>
          </a:prstGeom>
          <a:solidFill>
            <a:srgbClr val="FF2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/>
          <p:cNvSpPr/>
          <p:nvPr/>
        </p:nvSpPr>
        <p:spPr>
          <a:xfrm>
            <a:off x="2771800" y="5005133"/>
            <a:ext cx="1872208" cy="77104"/>
          </a:xfrm>
          <a:prstGeom prst="rect">
            <a:avLst/>
          </a:prstGeom>
          <a:solidFill>
            <a:srgbClr val="FF2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Rectangle 57"/>
          <p:cNvSpPr/>
          <p:nvPr/>
        </p:nvSpPr>
        <p:spPr>
          <a:xfrm>
            <a:off x="2771800" y="5146468"/>
            <a:ext cx="1872208" cy="77104"/>
          </a:xfrm>
          <a:prstGeom prst="rect">
            <a:avLst/>
          </a:prstGeom>
          <a:solidFill>
            <a:srgbClr val="FF2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ectangle 58"/>
          <p:cNvSpPr/>
          <p:nvPr/>
        </p:nvSpPr>
        <p:spPr>
          <a:xfrm>
            <a:off x="2771800" y="5287803"/>
            <a:ext cx="1872208" cy="77104"/>
          </a:xfrm>
          <a:prstGeom prst="rect">
            <a:avLst/>
          </a:prstGeom>
          <a:solidFill>
            <a:srgbClr val="FF2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/>
          <p:cNvSpPr/>
          <p:nvPr/>
        </p:nvSpPr>
        <p:spPr>
          <a:xfrm>
            <a:off x="2771800" y="5429138"/>
            <a:ext cx="1872208" cy="77104"/>
          </a:xfrm>
          <a:prstGeom prst="rect">
            <a:avLst/>
          </a:prstGeom>
          <a:solidFill>
            <a:srgbClr val="FF2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/>
          <p:cNvSpPr/>
          <p:nvPr/>
        </p:nvSpPr>
        <p:spPr>
          <a:xfrm>
            <a:off x="2771800" y="5570473"/>
            <a:ext cx="1872208" cy="77104"/>
          </a:xfrm>
          <a:prstGeom prst="rect">
            <a:avLst/>
          </a:prstGeom>
          <a:solidFill>
            <a:srgbClr val="FF2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/>
          <p:cNvSpPr/>
          <p:nvPr/>
        </p:nvSpPr>
        <p:spPr>
          <a:xfrm>
            <a:off x="2771800" y="5711808"/>
            <a:ext cx="1872208" cy="77104"/>
          </a:xfrm>
          <a:prstGeom prst="rect">
            <a:avLst/>
          </a:prstGeom>
          <a:solidFill>
            <a:srgbClr val="FF2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 62"/>
          <p:cNvSpPr/>
          <p:nvPr/>
        </p:nvSpPr>
        <p:spPr>
          <a:xfrm>
            <a:off x="2771800" y="4442699"/>
            <a:ext cx="1872208" cy="77104"/>
          </a:xfrm>
          <a:prstGeom prst="rect">
            <a:avLst/>
          </a:prstGeom>
          <a:solidFill>
            <a:srgbClr val="FF2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Rectangle 73"/>
          <p:cNvSpPr/>
          <p:nvPr/>
        </p:nvSpPr>
        <p:spPr>
          <a:xfrm rot="5400000">
            <a:off x="2150704" y="5061896"/>
            <a:ext cx="1692699" cy="8206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Rectangle 81"/>
          <p:cNvSpPr/>
          <p:nvPr/>
        </p:nvSpPr>
        <p:spPr>
          <a:xfrm rot="5400000">
            <a:off x="2289285" y="5061896"/>
            <a:ext cx="1692699" cy="8206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Rectangle 82"/>
          <p:cNvSpPr/>
          <p:nvPr/>
        </p:nvSpPr>
        <p:spPr>
          <a:xfrm rot="5400000">
            <a:off x="2427866" y="5061896"/>
            <a:ext cx="1692699" cy="8206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Rectangle 83"/>
          <p:cNvSpPr/>
          <p:nvPr/>
        </p:nvSpPr>
        <p:spPr>
          <a:xfrm rot="5400000">
            <a:off x="2566447" y="5061896"/>
            <a:ext cx="1692699" cy="8206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Rectangle 84"/>
          <p:cNvSpPr/>
          <p:nvPr/>
        </p:nvSpPr>
        <p:spPr>
          <a:xfrm rot="5400000">
            <a:off x="2705028" y="5061896"/>
            <a:ext cx="1692699" cy="8206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Rectangle 85"/>
          <p:cNvSpPr/>
          <p:nvPr/>
        </p:nvSpPr>
        <p:spPr>
          <a:xfrm rot="5400000">
            <a:off x="2843609" y="5061896"/>
            <a:ext cx="1692699" cy="8206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Rectangle 86"/>
          <p:cNvSpPr/>
          <p:nvPr/>
        </p:nvSpPr>
        <p:spPr>
          <a:xfrm rot="5400000">
            <a:off x="2982190" y="5061896"/>
            <a:ext cx="1692699" cy="8206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Rectangle 87"/>
          <p:cNvSpPr/>
          <p:nvPr/>
        </p:nvSpPr>
        <p:spPr>
          <a:xfrm rot="5400000">
            <a:off x="3120771" y="5061896"/>
            <a:ext cx="1692699" cy="8206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Rectangle 88"/>
          <p:cNvSpPr/>
          <p:nvPr/>
        </p:nvSpPr>
        <p:spPr>
          <a:xfrm rot="5400000">
            <a:off x="3259352" y="5061896"/>
            <a:ext cx="1692699" cy="8206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Rectangle 89"/>
          <p:cNvSpPr/>
          <p:nvPr/>
        </p:nvSpPr>
        <p:spPr>
          <a:xfrm rot="5400000">
            <a:off x="3397933" y="5061896"/>
            <a:ext cx="1692699" cy="8206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/>
          <p:cNvSpPr/>
          <p:nvPr/>
        </p:nvSpPr>
        <p:spPr>
          <a:xfrm rot="5400000">
            <a:off x="3536514" y="5061896"/>
            <a:ext cx="1692699" cy="8206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TextBox 91"/>
          <p:cNvSpPr txBox="1"/>
          <p:nvPr/>
        </p:nvSpPr>
        <p:spPr>
          <a:xfrm>
            <a:off x="3776290" y="5997745"/>
            <a:ext cx="1499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Power stripes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2960645" y="3789040"/>
            <a:ext cx="333674" cy="390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 flipV="1">
            <a:off x="4116321" y="5711808"/>
            <a:ext cx="108793" cy="3285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5068764" y="4394330"/>
            <a:ext cx="1620180" cy="13928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/>
          <p:cNvSpPr/>
          <p:nvPr/>
        </p:nvSpPr>
        <p:spPr>
          <a:xfrm>
            <a:off x="5364088" y="4761015"/>
            <a:ext cx="216024" cy="163881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5628139" y="4761016"/>
            <a:ext cx="216024" cy="1550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5892190" y="4761016"/>
            <a:ext cx="112678" cy="1550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 118"/>
          <p:cNvSpPr/>
          <p:nvPr/>
        </p:nvSpPr>
        <p:spPr>
          <a:xfrm>
            <a:off x="5892190" y="4924896"/>
            <a:ext cx="112678" cy="1550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/>
          <p:cNvSpPr/>
          <p:nvPr/>
        </p:nvSpPr>
        <p:spPr>
          <a:xfrm>
            <a:off x="5892190" y="5088776"/>
            <a:ext cx="112678" cy="1550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Rectangle 120"/>
          <p:cNvSpPr/>
          <p:nvPr/>
        </p:nvSpPr>
        <p:spPr>
          <a:xfrm>
            <a:off x="5510795" y="4928636"/>
            <a:ext cx="112678" cy="1550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tangle 121"/>
          <p:cNvSpPr/>
          <p:nvPr/>
        </p:nvSpPr>
        <p:spPr>
          <a:xfrm>
            <a:off x="5595869" y="5090745"/>
            <a:ext cx="112678" cy="1550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Rectangle 122"/>
          <p:cNvSpPr/>
          <p:nvPr/>
        </p:nvSpPr>
        <p:spPr>
          <a:xfrm>
            <a:off x="5189803" y="5090745"/>
            <a:ext cx="112678" cy="1550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0" name="Straight Connector 109"/>
          <p:cNvCxnSpPr/>
          <p:nvPr/>
        </p:nvCxnSpPr>
        <p:spPr>
          <a:xfrm flipV="1">
            <a:off x="4932040" y="4760810"/>
            <a:ext cx="1872208" cy="20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4932040" y="4924896"/>
            <a:ext cx="1872208" cy="20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4932040" y="5088982"/>
            <a:ext cx="1872208" cy="20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4932040" y="5253069"/>
            <a:ext cx="1872208" cy="20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246142" y="5976182"/>
            <a:ext cx="1499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Cell rows</a:t>
            </a:r>
          </a:p>
        </p:txBody>
      </p:sp>
      <p:cxnSp>
        <p:nvCxnSpPr>
          <p:cNvPr id="125" name="Straight Arrow Connector 124"/>
          <p:cNvCxnSpPr/>
          <p:nvPr/>
        </p:nvCxnSpPr>
        <p:spPr>
          <a:xfrm flipV="1">
            <a:off x="5832467" y="5166317"/>
            <a:ext cx="380006" cy="8378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5058355" y="4050071"/>
            <a:ext cx="1667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Cells from </a:t>
            </a:r>
            <a:r>
              <a:rPr lang="en-GB" sz="1400" dirty="0" err="1"/>
              <a:t>netlist</a:t>
            </a:r>
            <a:endParaRPr lang="en-GB" sz="1400" dirty="0"/>
          </a:p>
        </p:txBody>
      </p:sp>
      <p:cxnSp>
        <p:nvCxnSpPr>
          <p:cNvPr id="128" name="Straight Arrow Connector 127"/>
          <p:cNvCxnSpPr>
            <a:endCxn id="100" idx="0"/>
          </p:cNvCxnSpPr>
          <p:nvPr/>
        </p:nvCxnSpPr>
        <p:spPr>
          <a:xfrm>
            <a:off x="5592332" y="4285900"/>
            <a:ext cx="143819" cy="4751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4724681" y="3798008"/>
            <a:ext cx="333674" cy="515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>
          <a:xfrm>
            <a:off x="7148554" y="4398004"/>
            <a:ext cx="1620180" cy="13928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7" name="Rectangle 136"/>
          <p:cNvSpPr/>
          <p:nvPr/>
        </p:nvSpPr>
        <p:spPr>
          <a:xfrm>
            <a:off x="7443878" y="4764689"/>
            <a:ext cx="216024" cy="163881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/>
          <p:cNvSpPr/>
          <p:nvPr/>
        </p:nvSpPr>
        <p:spPr>
          <a:xfrm>
            <a:off x="7707929" y="4764690"/>
            <a:ext cx="216024" cy="1550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/>
          <p:cNvSpPr/>
          <p:nvPr/>
        </p:nvSpPr>
        <p:spPr>
          <a:xfrm>
            <a:off x="7971980" y="4764690"/>
            <a:ext cx="112678" cy="1550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/>
          <p:cNvSpPr/>
          <p:nvPr/>
        </p:nvSpPr>
        <p:spPr>
          <a:xfrm>
            <a:off x="7971980" y="4928570"/>
            <a:ext cx="112678" cy="1550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/>
          <p:cNvSpPr/>
          <p:nvPr/>
        </p:nvSpPr>
        <p:spPr>
          <a:xfrm>
            <a:off x="7971980" y="5092450"/>
            <a:ext cx="112678" cy="1550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/>
          <p:cNvSpPr/>
          <p:nvPr/>
        </p:nvSpPr>
        <p:spPr>
          <a:xfrm>
            <a:off x="7590585" y="4932310"/>
            <a:ext cx="112678" cy="1550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/>
          <p:cNvSpPr/>
          <p:nvPr/>
        </p:nvSpPr>
        <p:spPr>
          <a:xfrm>
            <a:off x="7675659" y="5094419"/>
            <a:ext cx="112678" cy="1550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/>
          <p:cNvSpPr/>
          <p:nvPr/>
        </p:nvSpPr>
        <p:spPr>
          <a:xfrm>
            <a:off x="7269593" y="5094419"/>
            <a:ext cx="112678" cy="1550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5" name="Straight Connector 144"/>
          <p:cNvCxnSpPr/>
          <p:nvPr/>
        </p:nvCxnSpPr>
        <p:spPr>
          <a:xfrm flipV="1">
            <a:off x="7011830" y="4764484"/>
            <a:ext cx="1872208" cy="20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7011830" y="4928570"/>
            <a:ext cx="1872208" cy="20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7011830" y="5092656"/>
            <a:ext cx="1872208" cy="20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7011830" y="5256743"/>
            <a:ext cx="1872208" cy="20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7340410" y="5166317"/>
            <a:ext cx="406066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7484426" y="5208577"/>
            <a:ext cx="54395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7484426" y="4797152"/>
            <a:ext cx="54395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7499777" y="4869160"/>
            <a:ext cx="54395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7516192" y="5006001"/>
            <a:ext cx="54395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7546907" y="4780595"/>
            <a:ext cx="2492" cy="427982"/>
          </a:xfrm>
          <a:prstGeom prst="line">
            <a:avLst/>
          </a:prstGeom>
          <a:ln>
            <a:solidFill>
              <a:srgbClr val="82B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7633490" y="4780595"/>
            <a:ext cx="2492" cy="427982"/>
          </a:xfrm>
          <a:prstGeom prst="line">
            <a:avLst/>
          </a:prstGeom>
          <a:ln>
            <a:solidFill>
              <a:srgbClr val="82B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7720073" y="4780595"/>
            <a:ext cx="2492" cy="427982"/>
          </a:xfrm>
          <a:prstGeom prst="line">
            <a:avLst/>
          </a:prstGeom>
          <a:ln>
            <a:solidFill>
              <a:srgbClr val="82B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7806656" y="4780595"/>
            <a:ext cx="2492" cy="427982"/>
          </a:xfrm>
          <a:prstGeom prst="line">
            <a:avLst/>
          </a:prstGeom>
          <a:ln>
            <a:solidFill>
              <a:srgbClr val="82B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7893239" y="4780595"/>
            <a:ext cx="2492" cy="427982"/>
          </a:xfrm>
          <a:prstGeom prst="line">
            <a:avLst/>
          </a:prstGeom>
          <a:ln>
            <a:solidFill>
              <a:srgbClr val="82B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flipH="1">
            <a:off x="7971980" y="3798008"/>
            <a:ext cx="56339" cy="515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flipV="1">
            <a:off x="1849589" y="2204864"/>
            <a:ext cx="103675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690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For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198563"/>
            <a:ext cx="5620047" cy="489426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After Production, sort:</a:t>
            </a:r>
          </a:p>
          <a:p>
            <a:pPr lvl="1"/>
            <a:r>
              <a:rPr lang="en-GB" dirty="0"/>
              <a:t>Working </a:t>
            </a:r>
            <a:r>
              <a:rPr lang="en-GB" dirty="0" err="1"/>
              <a:t>Ics</a:t>
            </a:r>
            <a:endParaRPr lang="en-GB" dirty="0"/>
          </a:p>
          <a:p>
            <a:pPr lvl="1"/>
            <a:r>
              <a:rPr lang="en-GB" dirty="0"/>
              <a:t>Defect </a:t>
            </a:r>
            <a:r>
              <a:rPr lang="en-GB" dirty="0" err="1"/>
              <a:t>Ics</a:t>
            </a:r>
            <a:endParaRPr lang="en-GB" dirty="0"/>
          </a:p>
          <a:p>
            <a:pPr lvl="1"/>
            <a:r>
              <a:rPr lang="en-GB" dirty="0"/>
              <a:t>Defects/Working = Yield</a:t>
            </a:r>
          </a:p>
          <a:p>
            <a:r>
              <a:rPr lang="en-GB" dirty="0"/>
              <a:t>Tests types:</a:t>
            </a:r>
          </a:p>
          <a:p>
            <a:pPr lvl="1"/>
            <a:r>
              <a:rPr lang="en-GB" dirty="0"/>
              <a:t>Optical defect detection</a:t>
            </a:r>
          </a:p>
          <a:p>
            <a:pPr lvl="1"/>
            <a:r>
              <a:rPr lang="en-GB" dirty="0"/>
              <a:t>Flip-Flop test patterns: JTAG</a:t>
            </a:r>
          </a:p>
          <a:p>
            <a:pPr lvl="1"/>
            <a:r>
              <a:rPr lang="en-GB" dirty="0"/>
              <a:t>Self test for some blocks</a:t>
            </a:r>
          </a:p>
          <a:p>
            <a:pPr lvl="2"/>
            <a:r>
              <a:rPr lang="en-GB" dirty="0"/>
              <a:t>SRAM memories have self testing</a:t>
            </a:r>
          </a:p>
          <a:p>
            <a:pPr lvl="1"/>
            <a:r>
              <a:rPr lang="en-GB" dirty="0"/>
              <a:t>System level test function (like a </a:t>
            </a:r>
            <a:r>
              <a:rPr lang="en-GB" dirty="0" err="1"/>
              <a:t>testbench</a:t>
            </a:r>
            <a:r>
              <a:rPr lang="en-GB" dirty="0"/>
              <a:t> but in real life)</a:t>
            </a:r>
          </a:p>
          <a:p>
            <a:r>
              <a:rPr lang="en-GB" dirty="0"/>
              <a:t>When to test</a:t>
            </a:r>
          </a:p>
          <a:p>
            <a:pPr lvl="1"/>
            <a:r>
              <a:rPr lang="en-GB" dirty="0"/>
              <a:t>Wafer level during manufacturing</a:t>
            </a:r>
          </a:p>
          <a:p>
            <a:pPr lvl="2"/>
            <a:r>
              <a:rPr lang="en-GB" dirty="0"/>
              <a:t>Expensive</a:t>
            </a:r>
          </a:p>
          <a:p>
            <a:pPr lvl="1"/>
            <a:r>
              <a:rPr lang="en-GB" dirty="0"/>
              <a:t>In Lab/Facility using system level tests</a:t>
            </a:r>
          </a:p>
          <a:p>
            <a:r>
              <a:rPr lang="en-GB" dirty="0"/>
              <a:t>How to implement tests</a:t>
            </a:r>
          </a:p>
          <a:p>
            <a:pPr lvl="1"/>
            <a:r>
              <a:rPr lang="en-GB" dirty="0"/>
              <a:t>Test patterns can be added during synthesis</a:t>
            </a:r>
          </a:p>
          <a:p>
            <a:pPr lvl="1"/>
            <a:r>
              <a:rPr lang="en-GB" dirty="0"/>
              <a:t>System Level: </a:t>
            </a:r>
          </a:p>
          <a:p>
            <a:pPr lvl="2"/>
            <a:r>
              <a:rPr lang="en-GB" dirty="0"/>
              <a:t>Embedded test functionality</a:t>
            </a:r>
          </a:p>
          <a:p>
            <a:pPr lvl="2"/>
            <a:r>
              <a:rPr lang="en-GB" dirty="0"/>
              <a:t>System test: Setup a system and see what happens</a:t>
            </a:r>
          </a:p>
          <a:p>
            <a:pPr lvl="1"/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6444208" y="1844824"/>
            <a:ext cx="2016224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732240" y="2456892"/>
            <a:ext cx="43204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236296" y="2464904"/>
            <a:ext cx="43204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0352" y="2472916"/>
            <a:ext cx="43204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732240" y="2940125"/>
            <a:ext cx="43204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236296" y="2940125"/>
            <a:ext cx="43204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0352" y="2940125"/>
            <a:ext cx="43204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084168" y="16601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ICs</a:t>
            </a:r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>
          <a:xfrm>
            <a:off x="6408204" y="2029490"/>
            <a:ext cx="468052" cy="6074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44308" y="3952404"/>
            <a:ext cx="97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Defect marker</a:t>
            </a:r>
          </a:p>
        </p:txBody>
      </p:sp>
      <p:cxnSp>
        <p:nvCxnSpPr>
          <p:cNvPr id="16" name="Straight Arrow Connector 15"/>
          <p:cNvCxnSpPr>
            <a:endCxn id="19" idx="4"/>
          </p:cNvCxnSpPr>
          <p:nvPr/>
        </p:nvCxnSpPr>
        <p:spPr>
          <a:xfrm flipH="1" flipV="1">
            <a:off x="7524328" y="3223347"/>
            <a:ext cx="144016" cy="7503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437782" y="3050255"/>
            <a:ext cx="173092" cy="173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7830362" y="2024499"/>
            <a:ext cx="414046" cy="44841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938374" y="2079012"/>
            <a:ext cx="396044" cy="43989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100392" y="2197654"/>
            <a:ext cx="306034" cy="43504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104054" y="2257208"/>
            <a:ext cx="428386" cy="53947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948226" y="1365437"/>
            <a:ext cx="1299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Test probes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90013" y="4717282"/>
            <a:ext cx="308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Wafer level test example</a:t>
            </a:r>
          </a:p>
        </p:txBody>
      </p:sp>
    </p:spTree>
    <p:extLst>
      <p:ext uri="{BB962C8B-B14F-4D97-AF65-F5344CB8AC3E}">
        <p14:creationId xmlns:p14="http://schemas.microsoft.com/office/powerpoint/2010/main" val="1470937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Wafer Level / Single Chip Test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Probe Card with an FPGA</a:t>
            </a:r>
          </a:p>
          <a:p>
            <a:r>
              <a:rPr lang="en-GB" dirty="0"/>
              <a:t>Software drives the </a:t>
            </a:r>
            <a:r>
              <a:rPr lang="en-GB" dirty="0" err="1"/>
              <a:t>Input/Output</a:t>
            </a:r>
            <a:r>
              <a:rPr lang="en-GB" dirty="0"/>
              <a:t> of the ASIC</a:t>
            </a:r>
          </a:p>
          <a:p>
            <a:r>
              <a:rPr lang="en-GB" dirty="0"/>
              <a:t>Data is readout and Measurements saved to qualify the ASIC</a:t>
            </a:r>
          </a:p>
          <a:p>
            <a:r>
              <a:rPr lang="en-GB" dirty="0"/>
              <a:t>Can be done in chain with the help of a camera driven XYZ 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3930814" cy="220724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491880" y="4149080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5868144" y="3429000"/>
            <a:ext cx="2016224" cy="1944216"/>
            <a:chOff x="6444208" y="1844824"/>
            <a:chExt cx="2016224" cy="1944216"/>
          </a:xfrm>
          <a:effectLst>
            <a:outerShdw blurRad="50800" dist="50800" dir="5400000" algn="ctr" rotWithShape="0">
              <a:srgbClr val="000000">
                <a:alpha val="71000"/>
              </a:srgbClr>
            </a:outerShdw>
          </a:effectLst>
        </p:grpSpPr>
        <p:sp>
          <p:nvSpPr>
            <p:cNvPr id="7" name="Oval 6"/>
            <p:cNvSpPr/>
            <p:nvPr/>
          </p:nvSpPr>
          <p:spPr>
            <a:xfrm>
              <a:off x="6444208" y="1844824"/>
              <a:ext cx="2016224" cy="1944216"/>
            </a:xfrm>
            <a:prstGeom prst="ellipse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32240" y="2456892"/>
              <a:ext cx="432048" cy="360040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236296" y="2464904"/>
              <a:ext cx="432048" cy="360040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40352" y="2472916"/>
              <a:ext cx="432048" cy="360040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32240" y="2940125"/>
              <a:ext cx="432048" cy="360040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36296" y="2940125"/>
              <a:ext cx="432048" cy="360040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740352" y="2940125"/>
              <a:ext cx="432048" cy="360040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644008" y="3212976"/>
            <a:ext cx="3888432" cy="1944216"/>
          </a:xfrm>
          <a:prstGeom prst="rect">
            <a:avLst/>
          </a:prstGeom>
          <a:blipFill dpi="0" rotWithShape="1">
            <a:blip r:embed="rId3">
              <a:alphaModFix amt="43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39552" y="5085184"/>
            <a:ext cx="3698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Probe Card Tester for Belle 2</a:t>
            </a:r>
          </a:p>
          <a:p>
            <a:pPr algn="ctr"/>
            <a:r>
              <a:rPr lang="en-GB" dirty="0"/>
              <a:t>(ASIC in AMS 180um HV process)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09604" y="5733256"/>
            <a:ext cx="2420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Wafer or Single Chips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156176" y="5445224"/>
            <a:ext cx="28803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50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06 -0.06806 L -0.05816 -0.06713 L 0.00017 -0.06598 L -0.00069 0.00301 L -0.06406 0.00416 L -0.11406 0.00301 L -0.11806 -0.06806 Z " pathEditMode="fixed" rAng="0" ptsTypes="AAAAAAA">
                                      <p:cBhvr>
                                        <p:cTn id="6" dur="1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Übung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426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92113" y="1198562"/>
            <a:ext cx="8356600" cy="503874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Goal: Lear to use Industry tools and get used to the design flow</a:t>
            </a:r>
          </a:p>
          <a:p>
            <a:r>
              <a:rPr lang="en-GB" dirty="0"/>
              <a:t>HDL Design</a:t>
            </a:r>
          </a:p>
          <a:p>
            <a:pPr lvl="1"/>
            <a:r>
              <a:rPr lang="en-GB" dirty="0"/>
              <a:t>Very Simple Hardware Design to learn Verilog/VHDL</a:t>
            </a:r>
          </a:p>
          <a:p>
            <a:pPr lvl="2"/>
            <a:r>
              <a:rPr lang="en-GB" dirty="0"/>
              <a:t>One or multiple counter types is enough</a:t>
            </a:r>
          </a:p>
          <a:p>
            <a:pPr lvl="2"/>
            <a:r>
              <a:rPr lang="en-GB" dirty="0"/>
              <a:t>More Complex System: See PSOC </a:t>
            </a:r>
            <a:r>
              <a:rPr lang="en-GB" dirty="0" err="1"/>
              <a:t>Praktikum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WS16</a:t>
            </a:r>
          </a:p>
          <a:p>
            <a:pPr lvl="1"/>
            <a:r>
              <a:rPr lang="en-GB" dirty="0"/>
              <a:t>Simulation using Cadence INSICIV suite</a:t>
            </a:r>
          </a:p>
          <a:p>
            <a:r>
              <a:rPr lang="en-GB" dirty="0"/>
              <a:t>Synthesis</a:t>
            </a:r>
          </a:p>
          <a:p>
            <a:pPr lvl="1"/>
            <a:r>
              <a:rPr lang="en-GB" dirty="0"/>
              <a:t>Synthesis to a Generic 45nm technology</a:t>
            </a:r>
          </a:p>
          <a:p>
            <a:pPr lvl="2"/>
            <a:r>
              <a:rPr lang="en-GB" dirty="0"/>
              <a:t>Learn about technology data, Logic Cell types </a:t>
            </a:r>
            <a:r>
              <a:rPr lang="en-GB" dirty="0" err="1"/>
              <a:t>etc</a:t>
            </a:r>
            <a:r>
              <a:rPr lang="en-GB" dirty="0"/>
              <a:t>…</a:t>
            </a:r>
          </a:p>
          <a:p>
            <a:pPr lvl="1"/>
            <a:r>
              <a:rPr lang="en-GB" dirty="0"/>
              <a:t>See some synthesis options like Clock Gating , Reset Types, Physical Synthesis…</a:t>
            </a:r>
          </a:p>
          <a:p>
            <a:pPr lvl="1"/>
            <a:r>
              <a:rPr lang="en-GB" dirty="0"/>
              <a:t>Simulation of Synthesised design</a:t>
            </a:r>
          </a:p>
          <a:p>
            <a:r>
              <a:rPr lang="en-GB" dirty="0"/>
              <a:t>Implementation</a:t>
            </a:r>
          </a:p>
          <a:p>
            <a:pPr lvl="1"/>
            <a:r>
              <a:rPr lang="en-GB" dirty="0"/>
              <a:t>Place the Design in a “ready to produce” ASIC</a:t>
            </a:r>
          </a:p>
          <a:p>
            <a:pPr lvl="1"/>
            <a:r>
              <a:rPr lang="en-GB" dirty="0"/>
              <a:t>Prepare Chip Constraints:</a:t>
            </a:r>
          </a:p>
          <a:p>
            <a:pPr lvl="2"/>
            <a:r>
              <a:rPr lang="en-GB" dirty="0"/>
              <a:t>Target Clocks</a:t>
            </a:r>
          </a:p>
          <a:p>
            <a:pPr lvl="2"/>
            <a:r>
              <a:rPr lang="en-GB" dirty="0"/>
              <a:t>I/O Delays</a:t>
            </a:r>
          </a:p>
          <a:p>
            <a:pPr lvl="2"/>
            <a:r>
              <a:rPr lang="en-GB" dirty="0"/>
              <a:t>Floorplan</a:t>
            </a:r>
          </a:p>
          <a:p>
            <a:pPr lvl="1"/>
            <a:r>
              <a:rPr lang="en-GB" dirty="0"/>
              <a:t>Go through physical implementation with timing checks</a:t>
            </a:r>
          </a:p>
          <a:p>
            <a:pPr lvl="1"/>
            <a:r>
              <a:rPr lang="en-GB" dirty="0"/>
              <a:t>Simulation of placed design with timing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845962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Tools: Cadence INSICIV and EDI suites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Simulation: “</a:t>
            </a:r>
            <a:r>
              <a:rPr lang="en-GB" dirty="0" err="1"/>
              <a:t>irun</a:t>
            </a:r>
            <a:r>
              <a:rPr lang="en-GB" dirty="0"/>
              <a:t>” tool from INSICIV Cadence Suite</a:t>
            </a:r>
          </a:p>
          <a:p>
            <a:r>
              <a:rPr lang="fr-FR" dirty="0" err="1"/>
              <a:t>Programming</a:t>
            </a:r>
            <a:r>
              <a:rPr lang="fr-FR" dirty="0"/>
              <a:t>: TCL </a:t>
            </a:r>
            <a:r>
              <a:rPr lang="fr-FR" dirty="0" err="1"/>
              <a:t>Language</a:t>
            </a:r>
            <a:endParaRPr lang="en-GB" dirty="0"/>
          </a:p>
          <a:p>
            <a:r>
              <a:rPr lang="en-GB" dirty="0"/>
              <a:t>Synthesis:</a:t>
            </a:r>
          </a:p>
          <a:p>
            <a:pPr lvl="1"/>
            <a:r>
              <a:rPr lang="en-GB" dirty="0"/>
              <a:t>Cadence RTL Compiler</a:t>
            </a:r>
          </a:p>
          <a:p>
            <a:r>
              <a:rPr lang="en-GB" dirty="0"/>
              <a:t>Place and route</a:t>
            </a:r>
          </a:p>
          <a:p>
            <a:pPr lvl="1"/>
            <a:r>
              <a:rPr lang="en-GB" dirty="0"/>
              <a:t>Cadence First Encounter</a:t>
            </a:r>
          </a:p>
          <a:p>
            <a:pPr lvl="1"/>
            <a:r>
              <a:rPr lang="en-GB" dirty="0"/>
              <a:t>Also called during physical synthesis</a:t>
            </a:r>
          </a:p>
          <a:p>
            <a:r>
              <a:rPr lang="en-GB" dirty="0"/>
              <a:t>Unlike Analog Design tools:</a:t>
            </a:r>
          </a:p>
          <a:p>
            <a:pPr lvl="1"/>
            <a:r>
              <a:rPr lang="en-GB" dirty="0"/>
              <a:t>Write TCL scripts</a:t>
            </a:r>
          </a:p>
          <a:p>
            <a:pPr lvl="1"/>
            <a:r>
              <a:rPr lang="en-GB" dirty="0"/>
              <a:t>TCL contains function calls for various steps:</a:t>
            </a:r>
          </a:p>
          <a:p>
            <a:pPr lvl="2"/>
            <a:r>
              <a:rPr lang="en-GB" dirty="0" err="1"/>
              <a:t>read_design</a:t>
            </a:r>
            <a:endParaRPr lang="en-GB" dirty="0"/>
          </a:p>
          <a:p>
            <a:pPr lvl="2"/>
            <a:r>
              <a:rPr lang="en-GB" dirty="0"/>
              <a:t>elaborate</a:t>
            </a:r>
          </a:p>
          <a:p>
            <a:pPr lvl="2"/>
            <a:r>
              <a:rPr lang="en-GB" dirty="0" err="1"/>
              <a:t>read_constraints</a:t>
            </a:r>
            <a:endParaRPr lang="en-GB" dirty="0"/>
          </a:p>
          <a:p>
            <a:pPr lvl="2"/>
            <a:r>
              <a:rPr lang="en-GB" dirty="0"/>
              <a:t>synthesize –</a:t>
            </a:r>
            <a:r>
              <a:rPr lang="en-GB" dirty="0" err="1"/>
              <a:t>to_placed</a:t>
            </a:r>
            <a:endParaRPr lang="en-GB" dirty="0"/>
          </a:p>
          <a:p>
            <a:r>
              <a:rPr lang="en-GB" dirty="0"/>
              <a:t>GUI View:</a:t>
            </a:r>
          </a:p>
          <a:p>
            <a:pPr lvl="1"/>
            <a:r>
              <a:rPr lang="en-GB" dirty="0"/>
              <a:t>See the results of scripts run mostly</a:t>
            </a:r>
          </a:p>
          <a:p>
            <a:pPr lvl="1"/>
            <a:r>
              <a:rPr lang="en-GB" dirty="0"/>
              <a:t>Analyse Timing</a:t>
            </a:r>
          </a:p>
          <a:p>
            <a:pPr marL="933450" lvl="2" indent="0">
              <a:buNone/>
            </a:pPr>
            <a:endParaRPr lang="en-GB" dirty="0"/>
          </a:p>
          <a:p>
            <a:pPr marL="933450" lvl="2" indent="0">
              <a:buNone/>
            </a:pPr>
            <a:r>
              <a:rPr lang="en-GB" dirty="0"/>
              <a:t>			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85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Übung</a:t>
            </a:r>
            <a:r>
              <a:rPr lang="en-GB" dirty="0"/>
              <a:t> organisation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Groups of ~20</a:t>
            </a:r>
          </a:p>
          <a:p>
            <a:r>
              <a:rPr lang="en-GB" dirty="0"/>
              <a:t>2 groups</a:t>
            </a:r>
          </a:p>
          <a:p>
            <a:r>
              <a:rPr lang="en-GB" dirty="0"/>
              <a:t>Every 2 weeks</a:t>
            </a:r>
          </a:p>
          <a:p>
            <a:r>
              <a:rPr lang="en-GB" dirty="0"/>
              <a:t>Begin: 12th May</a:t>
            </a:r>
          </a:p>
          <a:p>
            <a:r>
              <a:rPr lang="en-GB" dirty="0"/>
              <a:t>Where/When: Thursdays 14h00 at IMS (</a:t>
            </a:r>
            <a:r>
              <a:rPr lang="en-GB" dirty="0" err="1"/>
              <a:t>Westhochschule</a:t>
            </a:r>
            <a:r>
              <a:rPr lang="en-GB" dirty="0"/>
              <a:t>)</a:t>
            </a:r>
          </a:p>
          <a:p>
            <a:r>
              <a:rPr lang="en-GB" dirty="0"/>
              <a:t>Registration on ILIAS</a:t>
            </a:r>
          </a:p>
          <a:p>
            <a:r>
              <a:rPr lang="en-GB" dirty="0"/>
              <a:t>Overlap with ITIV Hardware Design Lab: OK</a:t>
            </a:r>
          </a:p>
          <a:p>
            <a:pPr lvl="1"/>
            <a:r>
              <a:rPr lang="en-GB" dirty="0"/>
              <a:t>HD-Lab is ok as DDS </a:t>
            </a:r>
            <a:r>
              <a:rPr lang="en-GB" dirty="0" err="1"/>
              <a:t>Übung</a:t>
            </a:r>
            <a:endParaRPr lang="en-GB" dirty="0"/>
          </a:p>
          <a:p>
            <a:pPr lvl="1"/>
            <a:r>
              <a:rPr lang="en-GB" dirty="0"/>
              <a:t>Maybe we will run synthesis on </a:t>
            </a:r>
            <a:r>
              <a:rPr lang="en-GB"/>
              <a:t>HD-Lab content </a:t>
            </a:r>
            <a:r>
              <a:rPr lang="en-GB" dirty="0"/>
              <a:t>at the end </a:t>
            </a:r>
            <a:r>
              <a:rPr lang="en-GB"/>
              <a:t>of semester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146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736" y="227687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End Slide!</a:t>
            </a:r>
          </a:p>
        </p:txBody>
      </p:sp>
    </p:spTree>
    <p:extLst>
      <p:ext uri="{BB962C8B-B14F-4D97-AF65-F5344CB8AC3E}">
        <p14:creationId xmlns:p14="http://schemas.microsoft.com/office/powerpoint/2010/main" val="133387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level basics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32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Example: Mixed-Signal Sensor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72816"/>
            <a:ext cx="3346065" cy="331008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4320480" cy="46574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08304" y="3068960"/>
            <a:ext cx="1080120" cy="1656184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588224" y="5373216"/>
            <a:ext cx="12961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/>
              <a:t>Analog: </a:t>
            </a:r>
          </a:p>
          <a:p>
            <a:r>
              <a:rPr lang="en-GB" sz="1400" dirty="0"/>
              <a:t>- Amplifier</a:t>
            </a:r>
          </a:p>
          <a:p>
            <a:r>
              <a:rPr lang="en-GB" sz="1400" dirty="0"/>
              <a:t>- Comparator</a:t>
            </a: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V="1">
            <a:off x="7236296" y="4581128"/>
            <a:ext cx="720080" cy="7920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156176" y="1052736"/>
            <a:ext cx="24482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/>
              <a:t>Full Custom Digital Readout: </a:t>
            </a:r>
          </a:p>
          <a:p>
            <a:r>
              <a:rPr lang="en-GB" sz="1400" dirty="0"/>
              <a:t>- Hit or !Hit</a:t>
            </a: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>
            <a:off x="7380312" y="1628800"/>
            <a:ext cx="360040" cy="504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308304" y="1988840"/>
            <a:ext cx="1080120" cy="108012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635896" y="2996952"/>
            <a:ext cx="216024" cy="216024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923928" y="3140968"/>
            <a:ext cx="1296144" cy="720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7544" y="5805264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Digital Silicon Photo Multiplier – 350nm – May 2016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32040" y="4941168"/>
            <a:ext cx="12961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/>
              <a:t>Sensor Diode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508104" y="4149080"/>
            <a:ext cx="720080" cy="7920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5400000" flipH="1" flipV="1">
            <a:off x="1079612" y="3825044"/>
            <a:ext cx="792088" cy="432048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71600" y="436510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Light</a:t>
            </a:r>
          </a:p>
        </p:txBody>
      </p:sp>
    </p:spTree>
    <p:extLst>
      <p:ext uri="{BB962C8B-B14F-4D97-AF65-F5344CB8AC3E}">
        <p14:creationId xmlns:p14="http://schemas.microsoft.com/office/powerpoint/2010/main" val="66320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7" grpId="0" animBg="1"/>
      <p:bldP spid="18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88" y="1124744"/>
            <a:ext cx="4826688" cy="48942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Example: Complex System on Chip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4362" y="2132856"/>
            <a:ext cx="2735750" cy="1872208"/>
          </a:xfrm>
          <a:prstGeom prst="rect">
            <a:avLst/>
          </a:prstGeom>
          <a:noFill/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771800" y="4077072"/>
            <a:ext cx="2088232" cy="792088"/>
          </a:xfrm>
          <a:prstGeom prst="rect">
            <a:avLst/>
          </a:prstGeom>
          <a:noFill/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860032" y="4869160"/>
            <a:ext cx="2088232" cy="864096"/>
          </a:xfrm>
          <a:prstGeom prst="rect">
            <a:avLst/>
          </a:prstGeom>
          <a:noFill/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771800" y="4869160"/>
            <a:ext cx="2088232" cy="864096"/>
          </a:xfrm>
          <a:prstGeom prst="rect">
            <a:avLst/>
          </a:prstGeom>
          <a:noFill/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55455" y="4941168"/>
            <a:ext cx="12241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GPUs</a:t>
            </a:r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 flipV="1">
            <a:off x="1579591" y="4365104"/>
            <a:ext cx="1336225" cy="8280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3"/>
          </p:cNvCxnSpPr>
          <p:nvPr/>
        </p:nvCxnSpPr>
        <p:spPr>
          <a:xfrm flipV="1">
            <a:off x="1579591" y="5121188"/>
            <a:ext cx="3753529" cy="720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</p:cNvCxnSpPr>
          <p:nvPr/>
        </p:nvCxnSpPr>
        <p:spPr>
          <a:xfrm>
            <a:off x="1579591" y="5193196"/>
            <a:ext cx="2416345" cy="2430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675817" y="2325300"/>
            <a:ext cx="1168545" cy="14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11554" y="2690918"/>
            <a:ext cx="12241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Cores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544" y="2240868"/>
            <a:ext cx="12241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CPU</a:t>
            </a:r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>
          <a:xfrm>
            <a:off x="1935690" y="2942946"/>
            <a:ext cx="1340166" cy="3293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3"/>
          </p:cNvCxnSpPr>
          <p:nvPr/>
        </p:nvCxnSpPr>
        <p:spPr>
          <a:xfrm flipV="1">
            <a:off x="1935690" y="2543481"/>
            <a:ext cx="1628198" cy="3994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844362" y="3068960"/>
            <a:ext cx="1727638" cy="936104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844362" y="2123855"/>
            <a:ext cx="1727638" cy="936104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5631336" y="2132856"/>
            <a:ext cx="1100904" cy="10801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2738676" y="3983828"/>
            <a:ext cx="2892659" cy="913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 rot="5400000">
            <a:off x="4660156" y="3052812"/>
            <a:ext cx="1942358" cy="10244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7641160" y="3194974"/>
            <a:ext cx="12241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Routing channels</a:t>
            </a:r>
          </a:p>
        </p:txBody>
      </p:sp>
      <p:cxnSp>
        <p:nvCxnSpPr>
          <p:cNvPr id="38" name="Straight Arrow Connector 37"/>
          <p:cNvCxnSpPr>
            <a:stCxn id="37" idx="1"/>
          </p:cNvCxnSpPr>
          <p:nvPr/>
        </p:nvCxnSpPr>
        <p:spPr>
          <a:xfrm flipH="1" flipV="1">
            <a:off x="5637786" y="3068960"/>
            <a:ext cx="2003374" cy="3780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366924" y="1394774"/>
            <a:ext cx="1547097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Support Blocks</a:t>
            </a:r>
            <a:br>
              <a:rPr lang="en-GB" sz="1400" dirty="0"/>
            </a:br>
            <a:r>
              <a:rPr lang="en-GB" sz="1400" dirty="0"/>
              <a:t>(PLL, test etc..)</a:t>
            </a:r>
          </a:p>
        </p:txBody>
      </p:sp>
      <p:cxnSp>
        <p:nvCxnSpPr>
          <p:cNvPr id="41" name="Straight Arrow Connector 40"/>
          <p:cNvCxnSpPr>
            <a:stCxn id="40" idx="1"/>
          </p:cNvCxnSpPr>
          <p:nvPr/>
        </p:nvCxnSpPr>
        <p:spPr>
          <a:xfrm flipH="1" flipV="1">
            <a:off x="6861922" y="1546250"/>
            <a:ext cx="505002" cy="100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0" idx="1"/>
          </p:cNvCxnSpPr>
          <p:nvPr/>
        </p:nvCxnSpPr>
        <p:spPr>
          <a:xfrm flipH="1" flipV="1">
            <a:off x="2787764" y="1556154"/>
            <a:ext cx="4579160" cy="906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 rot="5400000">
            <a:off x="6172325" y="4817937"/>
            <a:ext cx="1942358" cy="10244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 46"/>
          <p:cNvSpPr/>
          <p:nvPr/>
        </p:nvSpPr>
        <p:spPr>
          <a:xfrm>
            <a:off x="7701467" y="3976920"/>
            <a:ext cx="1259065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I/O Cells</a:t>
            </a:r>
          </a:p>
        </p:txBody>
      </p:sp>
      <p:cxnSp>
        <p:nvCxnSpPr>
          <p:cNvPr id="50" name="Straight Arrow Connector 49"/>
          <p:cNvCxnSpPr>
            <a:stCxn id="47" idx="1"/>
          </p:cNvCxnSpPr>
          <p:nvPr/>
        </p:nvCxnSpPr>
        <p:spPr>
          <a:xfrm flipH="1">
            <a:off x="7194728" y="4228948"/>
            <a:ext cx="506739" cy="252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915816" y="6021288"/>
            <a:ext cx="5058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err="1"/>
              <a:t>Iphone</a:t>
            </a:r>
            <a:r>
              <a:rPr lang="en-GB" sz="1400" i="1" dirty="0"/>
              <a:t> A6 APU – 28nm (picture from chipworks.com)</a:t>
            </a:r>
          </a:p>
        </p:txBody>
      </p:sp>
      <p:pic>
        <p:nvPicPr>
          <p:cNvPr id="1026" name="Picture 2" descr="http://ecx.images-amazon.com/images/I/715rr6uRY0L._SL1500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869160"/>
            <a:ext cx="795299" cy="119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48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2" grpId="0" animBg="1"/>
      <p:bldP spid="24" grpId="0" animBg="1"/>
      <p:bldP spid="11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Stakes in Complex Digital Designs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Features Size decreases, now 65nm is easy to access, next “standard” node for mere mortal is around 28nm, maybe 14nm</a:t>
            </a:r>
          </a:p>
          <a:p>
            <a:r>
              <a:rPr lang="en-GB" dirty="0"/>
              <a:t>Consequences:</a:t>
            </a:r>
          </a:p>
          <a:p>
            <a:pPr lvl="1"/>
            <a:r>
              <a:rPr lang="en-GB" dirty="0"/>
              <a:t>More features per ASIC -&gt; System on Chip</a:t>
            </a:r>
          </a:p>
          <a:p>
            <a:pPr lvl="1"/>
            <a:r>
              <a:rPr lang="en-GB" dirty="0"/>
              <a:t>Each feature gets bigger -&gt; Design and Implementation Cost higher</a:t>
            </a:r>
          </a:p>
          <a:p>
            <a:r>
              <a:rPr lang="en-GB" dirty="0"/>
              <a:t>System Implementation stakes:</a:t>
            </a:r>
          </a:p>
          <a:p>
            <a:pPr lvl="1"/>
            <a:r>
              <a:rPr lang="en-GB" dirty="0"/>
              <a:t>Difficult: Register Transfer level design and verification</a:t>
            </a:r>
          </a:p>
          <a:p>
            <a:pPr lvl="1"/>
            <a:r>
              <a:rPr lang="en-GB" dirty="0"/>
              <a:t>Difficult: System Physical Planning and constraining</a:t>
            </a:r>
          </a:p>
          <a:p>
            <a:pPr lvl="1"/>
            <a:r>
              <a:rPr lang="en-GB" dirty="0"/>
              <a:t>Actual implementations: the tools do the job</a:t>
            </a:r>
          </a:p>
          <a:p>
            <a:r>
              <a:rPr lang="en-GB" dirty="0"/>
              <a:t>Costs Location:</a:t>
            </a:r>
          </a:p>
          <a:p>
            <a:pPr lvl="1"/>
            <a:r>
              <a:rPr lang="en-GB" dirty="0"/>
              <a:t>Hardware Designer Time</a:t>
            </a:r>
          </a:p>
          <a:p>
            <a:pPr lvl="1"/>
            <a:r>
              <a:rPr lang="en-GB" dirty="0"/>
              <a:t>Specification / IP Blocks</a:t>
            </a:r>
          </a:p>
          <a:p>
            <a:pPr lvl="1"/>
            <a:r>
              <a:rPr lang="en-GB" dirty="0"/>
              <a:t>Computation time leads to project-parallelizing</a:t>
            </a:r>
          </a:p>
        </p:txBody>
      </p:sp>
    </p:spTree>
    <p:extLst>
      <p:ext uri="{BB962C8B-B14F-4D97-AF65-F5344CB8AC3E}">
        <p14:creationId xmlns:p14="http://schemas.microsoft.com/office/powerpoint/2010/main" val="438933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Analog and Digital implementation Flows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59832" y="1109285"/>
            <a:ext cx="25202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6663" y="2182201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Digital</a:t>
            </a:r>
          </a:p>
        </p:txBody>
      </p:sp>
      <p:sp>
        <p:nvSpPr>
          <p:cNvPr id="6" name="Rectangle 5"/>
          <p:cNvSpPr/>
          <p:nvPr/>
        </p:nvSpPr>
        <p:spPr>
          <a:xfrm>
            <a:off x="5939644" y="2182201"/>
            <a:ext cx="25202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Analog</a:t>
            </a:r>
          </a:p>
        </p:txBody>
      </p:sp>
      <p:sp>
        <p:nvSpPr>
          <p:cNvPr id="7" name="Rectangle 6"/>
          <p:cNvSpPr/>
          <p:nvPr/>
        </p:nvSpPr>
        <p:spPr>
          <a:xfrm>
            <a:off x="5939644" y="3133730"/>
            <a:ext cx="2520280" cy="585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Schematic Circuit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0152" y="4077072"/>
            <a:ext cx="2520280" cy="585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“Hand-Crafted” Layout</a:t>
            </a:r>
          </a:p>
        </p:txBody>
      </p:sp>
      <p:sp>
        <p:nvSpPr>
          <p:cNvPr id="9" name="Rectangle 8"/>
          <p:cNvSpPr/>
          <p:nvPr/>
        </p:nvSpPr>
        <p:spPr>
          <a:xfrm>
            <a:off x="1176663" y="3140968"/>
            <a:ext cx="2160240" cy="468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Logic Description (code)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76663" y="3933056"/>
            <a:ext cx="2160240" cy="644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Circuit Synthesis</a:t>
            </a:r>
          </a:p>
          <a:p>
            <a:pPr algn="ctr"/>
            <a:r>
              <a:rPr lang="en-GB" sz="1600" dirty="0"/>
              <a:t>Technology Mapping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76663" y="5085184"/>
            <a:ext cx="2160240" cy="468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Place and Route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40152" y="5013176"/>
            <a:ext cx="2520280" cy="585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Custom Integration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941168"/>
            <a:ext cx="850875" cy="8627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35896" y="3861048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IPBlocks</a:t>
            </a:r>
            <a:r>
              <a:rPr lang="en-GB" dirty="0"/>
              <a:t>; Cells</a:t>
            </a:r>
          </a:p>
        </p:txBody>
      </p:sp>
      <p:cxnSp>
        <p:nvCxnSpPr>
          <p:cNvPr id="19" name="Straight Arrow Connector 18"/>
          <p:cNvCxnSpPr>
            <a:stCxn id="4" idx="1"/>
            <a:endCxn id="5" idx="0"/>
          </p:cNvCxnSpPr>
          <p:nvPr/>
        </p:nvCxnSpPr>
        <p:spPr>
          <a:xfrm flipH="1">
            <a:off x="2256783" y="1433321"/>
            <a:ext cx="803049" cy="748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3"/>
            <a:endCxn id="6" idx="0"/>
          </p:cNvCxnSpPr>
          <p:nvPr/>
        </p:nvCxnSpPr>
        <p:spPr>
          <a:xfrm>
            <a:off x="5580112" y="1433321"/>
            <a:ext cx="1619672" cy="748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3325943" y="5244674"/>
            <a:ext cx="237946" cy="20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 rot="10800000">
            <a:off x="5580112" y="5229200"/>
            <a:ext cx="353546" cy="20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403648" y="5661248"/>
            <a:ext cx="204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Semi Custom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88224" y="5742129"/>
            <a:ext cx="204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Full Custom</a:t>
            </a:r>
          </a:p>
        </p:txBody>
      </p:sp>
      <p:cxnSp>
        <p:nvCxnSpPr>
          <p:cNvPr id="27" name="Straight Arrow Connector 26"/>
          <p:cNvCxnSpPr>
            <a:stCxn id="8" idx="1"/>
            <a:endCxn id="10" idx="3"/>
          </p:cNvCxnSpPr>
          <p:nvPr/>
        </p:nvCxnSpPr>
        <p:spPr>
          <a:xfrm flipH="1" flipV="1">
            <a:off x="3336903" y="4255097"/>
            <a:ext cx="2603249" cy="114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0" idx="1"/>
            <a:endCxn id="9" idx="1"/>
          </p:cNvCxnSpPr>
          <p:nvPr/>
        </p:nvCxnSpPr>
        <p:spPr>
          <a:xfrm rot="10800000">
            <a:off x="1176663" y="3375023"/>
            <a:ext cx="12700" cy="880074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2" idx="1"/>
            <a:endCxn id="9" idx="1"/>
          </p:cNvCxnSpPr>
          <p:nvPr/>
        </p:nvCxnSpPr>
        <p:spPr>
          <a:xfrm rot="10800000">
            <a:off x="1176663" y="3375023"/>
            <a:ext cx="12700" cy="1944216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67544" y="3717032"/>
            <a:ext cx="576064" cy="338336"/>
          </a:xfrm>
          <a:prstGeom prst="rect">
            <a:avLst/>
          </a:prstGeom>
          <a:solidFill>
            <a:srgbClr val="FA82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Fix</a:t>
            </a:r>
          </a:p>
        </p:txBody>
      </p:sp>
      <p:cxnSp>
        <p:nvCxnSpPr>
          <p:cNvPr id="39" name="Straight Arrow Connector 38"/>
          <p:cNvCxnSpPr>
            <a:stCxn id="5" idx="2"/>
            <a:endCxn id="9" idx="0"/>
          </p:cNvCxnSpPr>
          <p:nvPr/>
        </p:nvCxnSpPr>
        <p:spPr>
          <a:xfrm>
            <a:off x="2256783" y="2830273"/>
            <a:ext cx="0" cy="310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9" idx="2"/>
            <a:endCxn id="10" idx="0"/>
          </p:cNvCxnSpPr>
          <p:nvPr/>
        </p:nvCxnSpPr>
        <p:spPr>
          <a:xfrm>
            <a:off x="2256783" y="3609078"/>
            <a:ext cx="0" cy="323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2"/>
            <a:endCxn id="12" idx="0"/>
          </p:cNvCxnSpPr>
          <p:nvPr/>
        </p:nvCxnSpPr>
        <p:spPr>
          <a:xfrm>
            <a:off x="2256783" y="4577138"/>
            <a:ext cx="0" cy="508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6" idx="2"/>
            <a:endCxn id="7" idx="0"/>
          </p:cNvCxnSpPr>
          <p:nvPr/>
        </p:nvCxnSpPr>
        <p:spPr>
          <a:xfrm>
            <a:off x="7199784" y="2830273"/>
            <a:ext cx="0" cy="303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7" idx="2"/>
            <a:endCxn id="8" idx="0"/>
          </p:cNvCxnSpPr>
          <p:nvPr/>
        </p:nvCxnSpPr>
        <p:spPr>
          <a:xfrm>
            <a:off x="7199784" y="3719671"/>
            <a:ext cx="508" cy="357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8" idx="2"/>
            <a:endCxn id="13" idx="0"/>
          </p:cNvCxnSpPr>
          <p:nvPr/>
        </p:nvCxnSpPr>
        <p:spPr>
          <a:xfrm>
            <a:off x="7200292" y="4663013"/>
            <a:ext cx="0" cy="350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69160"/>
            <a:ext cx="913749" cy="98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2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ASIC vs FPGA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We are interested in Digital ASIC target, not FPGA target</a:t>
            </a:r>
          </a:p>
          <a:p>
            <a:r>
              <a:rPr lang="en-GB" dirty="0"/>
              <a:t>RTL-Level (Verilog/VHDL) design is very similar</a:t>
            </a:r>
          </a:p>
          <a:p>
            <a:r>
              <a:rPr lang="en-GB" dirty="0"/>
              <a:t>FPGA</a:t>
            </a:r>
          </a:p>
          <a:p>
            <a:pPr lvl="1"/>
            <a:r>
              <a:rPr lang="en-GB" dirty="0"/>
              <a:t>FPGA is a build system with pre-available resources</a:t>
            </a:r>
          </a:p>
          <a:p>
            <a:pPr lvl="1"/>
            <a:r>
              <a:rPr lang="en-GB" dirty="0"/>
              <a:t>Synthesis maps to those functions</a:t>
            </a:r>
          </a:p>
          <a:p>
            <a:pPr lvl="1"/>
            <a:r>
              <a:rPr lang="en-GB" dirty="0"/>
              <a:t>Place and route creates configuration file for routing</a:t>
            </a:r>
          </a:p>
          <a:p>
            <a:pPr lvl="1"/>
            <a:r>
              <a:rPr lang="en-GB" dirty="0"/>
              <a:t>Design size and speed is limited</a:t>
            </a:r>
          </a:p>
          <a:p>
            <a:r>
              <a:rPr lang="en-GB" dirty="0"/>
              <a:t>ASIC:</a:t>
            </a:r>
          </a:p>
          <a:p>
            <a:pPr lvl="1"/>
            <a:r>
              <a:rPr lang="en-GB" dirty="0"/>
              <a:t>Every component must be provided and placed</a:t>
            </a:r>
          </a:p>
          <a:p>
            <a:pPr lvl="1"/>
            <a:r>
              <a:rPr lang="en-GB" dirty="0"/>
              <a:t>Example: SRAM memories</a:t>
            </a:r>
          </a:p>
          <a:p>
            <a:pPr lvl="1"/>
            <a:r>
              <a:rPr lang="en-GB" dirty="0"/>
              <a:t>Example: PLL</a:t>
            </a:r>
          </a:p>
          <a:p>
            <a:pPr lvl="1"/>
            <a:r>
              <a:rPr lang="en-GB" dirty="0"/>
              <a:t>Design can be big</a:t>
            </a:r>
          </a:p>
          <a:p>
            <a:pPr lvl="1"/>
            <a:r>
              <a:rPr lang="en-GB" dirty="0"/>
              <a:t>But it’s expensive</a:t>
            </a:r>
          </a:p>
          <a:p>
            <a:r>
              <a:rPr lang="en-GB" dirty="0"/>
              <a:t>Key Point: Resources like RAM/PLL</a:t>
            </a:r>
          </a:p>
          <a:p>
            <a:pPr lvl="1"/>
            <a:r>
              <a:rPr lang="en-GB" dirty="0"/>
              <a:t>What can I get at what Price ?</a:t>
            </a:r>
          </a:p>
          <a:p>
            <a:pPr lvl="1"/>
            <a:r>
              <a:rPr lang="en-GB" dirty="0"/>
              <a:t>ASIC: Buy more IP? Develop them?</a:t>
            </a:r>
          </a:p>
          <a:p>
            <a:pPr lvl="1"/>
            <a:r>
              <a:rPr lang="en-GB" dirty="0"/>
              <a:t>FPGA: Buy a bigger device ?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873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Design Phases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89675" y="1228475"/>
            <a:ext cx="43204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Digital System Specification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5616" y="2276872"/>
            <a:ext cx="166119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HDL Design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5615" y="3263486"/>
            <a:ext cx="166119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System Verification</a:t>
            </a:r>
          </a:p>
          <a:p>
            <a:pPr algn="ctr"/>
            <a:r>
              <a:rPr lang="en-GB" sz="1400" dirty="0"/>
              <a:t>(simulation)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74503" y="3263486"/>
            <a:ext cx="202123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Implementation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15615" y="4424170"/>
            <a:ext cx="166119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Incremental Changes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60300" y="2239467"/>
            <a:ext cx="202123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Constraints</a:t>
            </a:r>
          </a:p>
        </p:txBody>
      </p:sp>
      <p:cxnSp>
        <p:nvCxnSpPr>
          <p:cNvPr id="17" name="Straight Arrow Connector 16"/>
          <p:cNvCxnSpPr>
            <a:stCxn id="4" idx="2"/>
            <a:endCxn id="6" idx="0"/>
          </p:cNvCxnSpPr>
          <p:nvPr/>
        </p:nvCxnSpPr>
        <p:spPr>
          <a:xfrm flipH="1">
            <a:off x="1946214" y="1732531"/>
            <a:ext cx="2403701" cy="544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2"/>
            <a:endCxn id="15" idx="0"/>
          </p:cNvCxnSpPr>
          <p:nvPr/>
        </p:nvCxnSpPr>
        <p:spPr>
          <a:xfrm>
            <a:off x="4349915" y="1732531"/>
            <a:ext cx="3121003" cy="506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  <a:endCxn id="7" idx="0"/>
          </p:cNvCxnSpPr>
          <p:nvPr/>
        </p:nvCxnSpPr>
        <p:spPr>
          <a:xfrm flipH="1">
            <a:off x="1946213" y="3068960"/>
            <a:ext cx="1" cy="194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2"/>
            <a:endCxn id="13" idx="0"/>
          </p:cNvCxnSpPr>
          <p:nvPr/>
        </p:nvCxnSpPr>
        <p:spPr>
          <a:xfrm>
            <a:off x="1946213" y="4055574"/>
            <a:ext cx="0" cy="368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3" idx="1"/>
            <a:endCxn id="6" idx="1"/>
          </p:cNvCxnSpPr>
          <p:nvPr/>
        </p:nvCxnSpPr>
        <p:spPr>
          <a:xfrm rot="10800000" flipH="1">
            <a:off x="1115614" y="2672916"/>
            <a:ext cx="1" cy="2147298"/>
          </a:xfrm>
          <a:prstGeom prst="bentConnector3">
            <a:avLst>
              <a:gd name="adj1" fmla="val -228600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803474" y="3372802"/>
            <a:ext cx="1355313" cy="410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Timing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803474" y="3783734"/>
            <a:ext cx="1355313" cy="410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Physical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00006" y="4194639"/>
            <a:ext cx="1358781" cy="459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Power</a:t>
            </a:r>
          </a:p>
        </p:txBody>
      </p:sp>
      <p:cxnSp>
        <p:nvCxnSpPr>
          <p:cNvPr id="38" name="Straight Arrow Connector 37"/>
          <p:cNvCxnSpPr>
            <a:stCxn id="6" idx="3"/>
            <a:endCxn id="12" idx="0"/>
          </p:cNvCxnSpPr>
          <p:nvPr/>
        </p:nvCxnSpPr>
        <p:spPr>
          <a:xfrm>
            <a:off x="2776811" y="2672916"/>
            <a:ext cx="2008310" cy="59057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5" idx="1"/>
            <a:endCxn id="12" idx="0"/>
          </p:cNvCxnSpPr>
          <p:nvPr/>
        </p:nvCxnSpPr>
        <p:spPr>
          <a:xfrm flipH="1">
            <a:off x="4785121" y="2635511"/>
            <a:ext cx="1675179" cy="62797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2" idx="2"/>
            <a:endCxn id="13" idx="3"/>
          </p:cNvCxnSpPr>
          <p:nvPr/>
        </p:nvCxnSpPr>
        <p:spPr>
          <a:xfrm rot="5400000">
            <a:off x="3398646" y="3433739"/>
            <a:ext cx="764640" cy="2008311"/>
          </a:xfrm>
          <a:prstGeom prst="bent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5" idx="2"/>
            <a:endCxn id="30" idx="0"/>
          </p:cNvCxnSpPr>
          <p:nvPr/>
        </p:nvCxnSpPr>
        <p:spPr>
          <a:xfrm>
            <a:off x="7470918" y="3031555"/>
            <a:ext cx="10213" cy="341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790705"/>
      </p:ext>
    </p:extLst>
  </p:cSld>
  <p:clrMapOvr>
    <a:masterClrMapping/>
  </p:clrMapOvr>
</p:sld>
</file>

<file path=ppt/theme/theme1.xml><?xml version="1.0" encoding="utf-8"?>
<a:theme xmlns:a="http://schemas.openxmlformats.org/drawingml/2006/main" name="KIT_master_ppt2003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KIT_master_ppt2007_en</Template>
  <TotalTime>3001</TotalTime>
  <Words>1511</Words>
  <Application>Microsoft Office PowerPoint</Application>
  <PresentationFormat>On-screen Show (4:3)</PresentationFormat>
  <Paragraphs>385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KIT_master_ppt2003_en</vt:lpstr>
      <vt:lpstr>PowerPoint Presentation</vt:lpstr>
      <vt:lpstr>Lecture Goal</vt:lpstr>
      <vt:lpstr>System level basics</vt:lpstr>
      <vt:lpstr>System Example: Mixed-Signal Sensor</vt:lpstr>
      <vt:lpstr>System Example: Complex System on Chip</vt:lpstr>
      <vt:lpstr>Stakes in Complex Digital Designs</vt:lpstr>
      <vt:lpstr>Analog and Digital implementation Flows</vt:lpstr>
      <vt:lpstr>ASIC vs FPGA design</vt:lpstr>
      <vt:lpstr>System Design Phases</vt:lpstr>
      <vt:lpstr>Design Flow Overview</vt:lpstr>
      <vt:lpstr>Simplified Overview</vt:lpstr>
      <vt:lpstr>Hardware Description Methodology</vt:lpstr>
      <vt:lpstr>HDL - Functional Verification</vt:lpstr>
      <vt:lpstr>HDL - Coverage</vt:lpstr>
      <vt:lpstr>HDL - Assertions</vt:lpstr>
      <vt:lpstr>Synthesis: Standard cell mapping</vt:lpstr>
      <vt:lpstr>More standard cells</vt:lpstr>
      <vt:lpstr>OR Function Working Principle</vt:lpstr>
      <vt:lpstr>Synthesis: Static Timing Analysis (STA)</vt:lpstr>
      <vt:lpstr>Synthesis: Static Timing Analysis (STA)</vt:lpstr>
      <vt:lpstr>Synthesis: Physical Synthesis</vt:lpstr>
      <vt:lpstr>Place and Route overview</vt:lpstr>
      <vt:lpstr>Design For test</vt:lpstr>
      <vt:lpstr>Wafer Level / Single Chip Test example</vt:lpstr>
      <vt:lpstr>Übung</vt:lpstr>
      <vt:lpstr>Content</vt:lpstr>
      <vt:lpstr>Tools: Cadence INSICIV and EDI suites</vt:lpstr>
      <vt:lpstr>Übung organisation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Leys</dc:creator>
  <cp:lastModifiedBy>Richard Leys</cp:lastModifiedBy>
  <cp:revision>174</cp:revision>
  <dcterms:created xsi:type="dcterms:W3CDTF">2015-04-20T11:56:13Z</dcterms:created>
  <dcterms:modified xsi:type="dcterms:W3CDTF">2016-05-03T12:21:51Z</dcterms:modified>
</cp:coreProperties>
</file>